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9" r:id="rId5"/>
    <p:sldId id="626" r:id="rId6"/>
    <p:sldId id="646" r:id="rId7"/>
    <p:sldId id="647" r:id="rId8"/>
    <p:sldId id="648" r:id="rId9"/>
    <p:sldId id="638" r:id="rId10"/>
    <p:sldId id="651" r:id="rId11"/>
    <p:sldId id="644" r:id="rId12"/>
    <p:sldId id="641" r:id="rId13"/>
    <p:sldId id="649" r:id="rId14"/>
    <p:sldId id="650" r:id="rId15"/>
    <p:sldId id="642" r:id="rId16"/>
    <p:sldId id="645" r:id="rId1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CHELIM" initials="AC" lastIdx="1" clrIdx="0">
    <p:extLst>
      <p:ext uri="{19B8F6BF-5375-455C-9EA6-DF929625EA0E}">
        <p15:presenceInfo xmlns:p15="http://schemas.microsoft.com/office/powerpoint/2012/main" userId="S::aurelie.chelim@gl-events.com::d489ac87-3bd7-4678-8b82-1997293947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30"/>
    <a:srgbClr val="868689"/>
    <a:srgbClr val="FF0000"/>
    <a:srgbClr val="E09F3E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8683" autoAdjust="0"/>
  </p:normalViewPr>
  <p:slideViewPr>
    <p:cSldViewPr snapToGrid="0" showGuides="1">
      <p:cViewPr varScale="1">
        <p:scale>
          <a:sx n="60" d="100"/>
          <a:sy n="60" d="100"/>
        </p:scale>
        <p:origin x="1014" y="72"/>
      </p:cViewPr>
      <p:guideLst>
        <p:guide orient="horz" pos="2160"/>
        <p:guide pos="3840"/>
        <p:guide orient="horz" pos="73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notesViewPr>
    <p:cSldViewPr snapToGrid="0" showGuides="1">
      <p:cViewPr varScale="1">
        <p:scale>
          <a:sx n="48" d="100"/>
          <a:sy n="48" d="100"/>
        </p:scale>
        <p:origin x="29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34E446-B8E8-48BC-B102-280F925D22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461300-66A2-41A3-B3D1-33402E7EE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5AA979A-7EBB-429C-8A73-7A7493653CF1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5C5C99-4195-4DE2-84FA-15C9A1EBF1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7F63FE-4CDB-4978-BA4F-64CB7BD31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BBEF869-35E4-4CEA-8B9A-183148BA6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0E71E42-C381-40FE-910F-B5AAF9F55612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DAC4981-2F7D-4923-A09A-9399882AA1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35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3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3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39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4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76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12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40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C4981-2F7D-4923-A09A-9399882AA1F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9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BAC5D-6E64-4565-BB42-44A585F39A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8832" y="2845430"/>
            <a:ext cx="4359275" cy="493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MÉTIER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4E707643-9581-4318-AF13-54CF8CF84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5973" y="3860426"/>
            <a:ext cx="4362134" cy="27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err="1"/>
              <a:t>Base-line</a:t>
            </a:r>
            <a:endParaRPr lang="fr-FR" dirty="0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1A85A0E7-A4E3-4371-A65A-EC2664189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5973" y="3362719"/>
            <a:ext cx="4362134" cy="27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08713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ROITE +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4">
            <a:extLst>
              <a:ext uri="{FF2B5EF4-FFF2-40B4-BE49-F238E27FC236}">
                <a16:creationId xmlns:a16="http://schemas.microsoft.com/office/drawing/2014/main" id="{4C026B3B-6664-4A7F-8DEC-1040D2F5DBBF}"/>
              </a:ext>
            </a:extLst>
          </p:cNvPr>
          <p:cNvSpPr/>
          <p:nvPr userDrawn="1"/>
        </p:nvSpPr>
        <p:spPr>
          <a:xfrm flipH="1">
            <a:off x="4106236" y="-1980"/>
            <a:ext cx="8085764" cy="6859752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9174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565367" y="6869174"/>
                </a:lnTo>
                <a:lnTo>
                  <a:pt x="1083" y="686724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AFE3B34-45A2-4FEE-9A77-35E3D7AB1162}"/>
              </a:ext>
            </a:extLst>
          </p:cNvPr>
          <p:cNvSpPr/>
          <p:nvPr userDrawn="1"/>
        </p:nvSpPr>
        <p:spPr>
          <a:xfrm>
            <a:off x="4106236" y="-1980"/>
            <a:ext cx="8085764" cy="6859980"/>
          </a:xfrm>
          <a:custGeom>
            <a:avLst/>
            <a:gdLst>
              <a:gd name="connsiteX0" fmla="*/ 0 w 8085764"/>
              <a:gd name="connsiteY0" fmla="*/ 0 h 6859980"/>
              <a:gd name="connsiteX1" fmla="*/ 8085764 w 8085764"/>
              <a:gd name="connsiteY1" fmla="*/ 0 h 6859980"/>
              <a:gd name="connsiteX2" fmla="*/ 8085764 w 8085764"/>
              <a:gd name="connsiteY2" fmla="*/ 6859980 h 6859980"/>
              <a:gd name="connsiteX3" fmla="*/ 0 w 8085764"/>
              <a:gd name="connsiteY3" fmla="*/ 6859980 h 6859980"/>
              <a:gd name="connsiteX4" fmla="*/ 0 w 8085764"/>
              <a:gd name="connsiteY4" fmla="*/ 0 h 6859980"/>
              <a:gd name="connsiteX0" fmla="*/ 0 w 8085764"/>
              <a:gd name="connsiteY0" fmla="*/ 0 h 6867237"/>
              <a:gd name="connsiteX1" fmla="*/ 8085764 w 8085764"/>
              <a:gd name="connsiteY1" fmla="*/ 0 h 6867237"/>
              <a:gd name="connsiteX2" fmla="*/ 8085764 w 8085764"/>
              <a:gd name="connsiteY2" fmla="*/ 6859980 h 6867237"/>
              <a:gd name="connsiteX3" fmla="*/ 2547258 w 8085764"/>
              <a:gd name="connsiteY3" fmla="*/ 6867237 h 6867237"/>
              <a:gd name="connsiteX4" fmla="*/ 0 w 8085764"/>
              <a:gd name="connsiteY4" fmla="*/ 0 h 6867237"/>
              <a:gd name="connsiteX0" fmla="*/ 0 w 8085764"/>
              <a:gd name="connsiteY0" fmla="*/ 0 h 6859980"/>
              <a:gd name="connsiteX1" fmla="*/ 8085764 w 8085764"/>
              <a:gd name="connsiteY1" fmla="*/ 0 h 6859980"/>
              <a:gd name="connsiteX2" fmla="*/ 8085764 w 8085764"/>
              <a:gd name="connsiteY2" fmla="*/ 6859980 h 6859980"/>
              <a:gd name="connsiteX3" fmla="*/ 2002972 w 8085764"/>
              <a:gd name="connsiteY3" fmla="*/ 6859980 h 6859980"/>
              <a:gd name="connsiteX4" fmla="*/ 0 w 8085764"/>
              <a:gd name="connsiteY4" fmla="*/ 0 h 685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764" h="6859980">
                <a:moveTo>
                  <a:pt x="0" y="0"/>
                </a:moveTo>
                <a:lnTo>
                  <a:pt x="8085764" y="0"/>
                </a:lnTo>
                <a:lnTo>
                  <a:pt x="8085764" y="6859980"/>
                </a:lnTo>
                <a:lnTo>
                  <a:pt x="2002972" y="68599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allélogramme 4">
            <a:extLst>
              <a:ext uri="{FF2B5EF4-FFF2-40B4-BE49-F238E27FC236}">
                <a16:creationId xmlns:a16="http://schemas.microsoft.com/office/drawing/2014/main" id="{BD4BEC20-B691-4BDA-82AF-DB1E88BF651D}"/>
              </a:ext>
            </a:extLst>
          </p:cNvPr>
          <p:cNvSpPr/>
          <p:nvPr userDrawn="1"/>
        </p:nvSpPr>
        <p:spPr>
          <a:xfrm flipV="1">
            <a:off x="0" y="0"/>
            <a:ext cx="6110514" cy="6859271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89724 w 6068052"/>
              <a:gd name="connsiteY3" fmla="*/ 6861907 h 6867243"/>
              <a:gd name="connsiteX4" fmla="*/ 1083 w 6068052"/>
              <a:gd name="connsiteY4" fmla="*/ 6867243 h 6867243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89725 w 6068052"/>
              <a:gd name="connsiteY3" fmla="*/ 6861908 h 6867243"/>
              <a:gd name="connsiteX4" fmla="*/ 1083 w 6068052"/>
              <a:gd name="connsiteY4" fmla="*/ 6867243 h 6867243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35916 w 6068052"/>
              <a:gd name="connsiteY3" fmla="*/ 6866431 h 6867243"/>
              <a:gd name="connsiteX4" fmla="*/ 1083 w 6068052"/>
              <a:gd name="connsiteY4" fmla="*/ 6867243 h 6867243"/>
              <a:gd name="connsiteX0" fmla="*/ 1083 w 6068052"/>
              <a:gd name="connsiteY0" fmla="*/ 6867243 h 6868692"/>
              <a:gd name="connsiteX1" fmla="*/ 259 w 6068052"/>
              <a:gd name="connsiteY1" fmla="*/ 0 h 6868692"/>
              <a:gd name="connsiteX2" fmla="*/ 6068052 w 6068052"/>
              <a:gd name="connsiteY2" fmla="*/ 1025 h 6868692"/>
              <a:gd name="connsiteX3" fmla="*/ 4080757 w 6068052"/>
              <a:gd name="connsiteY3" fmla="*/ 6868692 h 6868692"/>
              <a:gd name="connsiteX4" fmla="*/ 1083 w 6068052"/>
              <a:gd name="connsiteY4" fmla="*/ 6867243 h 68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8692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080757" y="6868692"/>
                </a:lnTo>
                <a:lnTo>
                  <a:pt x="1083" y="68672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B6018681-829D-4D93-A03C-FA5353377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3173" y="2922405"/>
            <a:ext cx="4285342" cy="101319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36998908-30CA-4577-8316-4A6628B6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724C71A-6AE9-4DC5-8E4F-EACFFB1341B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2619F6-CB2C-4CD1-930C-CA86E37F26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212" y="1676496"/>
            <a:ext cx="4609253" cy="3502800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1677937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VANTAGE GAUCHE + ICO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élogramme 4">
            <a:extLst>
              <a:ext uri="{FF2B5EF4-FFF2-40B4-BE49-F238E27FC236}">
                <a16:creationId xmlns:a16="http://schemas.microsoft.com/office/drawing/2014/main" id="{9447295F-083C-438D-892D-DCE188EEC85A}"/>
              </a:ext>
            </a:extLst>
          </p:cNvPr>
          <p:cNvSpPr/>
          <p:nvPr userDrawn="1"/>
        </p:nvSpPr>
        <p:spPr>
          <a:xfrm flipV="1">
            <a:off x="0" y="0"/>
            <a:ext cx="6110514" cy="6859271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89724 w 6068052"/>
              <a:gd name="connsiteY3" fmla="*/ 6861907 h 6867243"/>
              <a:gd name="connsiteX4" fmla="*/ 1083 w 6068052"/>
              <a:gd name="connsiteY4" fmla="*/ 6867243 h 6867243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89725 w 6068052"/>
              <a:gd name="connsiteY3" fmla="*/ 6861908 h 6867243"/>
              <a:gd name="connsiteX4" fmla="*/ 1083 w 6068052"/>
              <a:gd name="connsiteY4" fmla="*/ 6867243 h 6867243"/>
              <a:gd name="connsiteX0" fmla="*/ 1083 w 6068052"/>
              <a:gd name="connsiteY0" fmla="*/ 6867243 h 6867243"/>
              <a:gd name="connsiteX1" fmla="*/ 259 w 6068052"/>
              <a:gd name="connsiteY1" fmla="*/ 0 h 6867243"/>
              <a:gd name="connsiteX2" fmla="*/ 6068052 w 6068052"/>
              <a:gd name="connsiteY2" fmla="*/ 1025 h 6867243"/>
              <a:gd name="connsiteX3" fmla="*/ 4035916 w 6068052"/>
              <a:gd name="connsiteY3" fmla="*/ 6866431 h 6867243"/>
              <a:gd name="connsiteX4" fmla="*/ 1083 w 6068052"/>
              <a:gd name="connsiteY4" fmla="*/ 6867243 h 6867243"/>
              <a:gd name="connsiteX0" fmla="*/ 1083 w 6068052"/>
              <a:gd name="connsiteY0" fmla="*/ 6867243 h 6868692"/>
              <a:gd name="connsiteX1" fmla="*/ 259 w 6068052"/>
              <a:gd name="connsiteY1" fmla="*/ 0 h 6868692"/>
              <a:gd name="connsiteX2" fmla="*/ 6068052 w 6068052"/>
              <a:gd name="connsiteY2" fmla="*/ 1025 h 6868692"/>
              <a:gd name="connsiteX3" fmla="*/ 4080757 w 6068052"/>
              <a:gd name="connsiteY3" fmla="*/ 6868692 h 6868692"/>
              <a:gd name="connsiteX4" fmla="*/ 1083 w 6068052"/>
              <a:gd name="connsiteY4" fmla="*/ 6867243 h 68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8692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080757" y="6868692"/>
                </a:lnTo>
                <a:lnTo>
                  <a:pt x="1083" y="68672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80F2F801-79FB-4AA2-8EFE-2C2421FE2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3173" y="2922405"/>
            <a:ext cx="4285342" cy="101319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AA5933DE-49AF-48FE-8987-688E3BADCD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49682" y="554828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BC8E3574-0686-4DFF-91B1-5D731CED79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0918" y="3179186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E9E0EC3E-7CE1-4923-BFF6-1871838778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3115" y="4491365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19" name="Espace réservé pour une image  8">
            <a:extLst>
              <a:ext uri="{FF2B5EF4-FFF2-40B4-BE49-F238E27FC236}">
                <a16:creationId xmlns:a16="http://schemas.microsoft.com/office/drawing/2014/main" id="{F913AD31-523A-459A-B76E-960BE789E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21736" y="5803544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026D246A-816E-4CDA-8520-E747BA369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257" y="334843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1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FB23C48-A076-4876-A11E-FD21726AEF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257" y="609600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1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CCD1250A-89F4-4987-8FD8-B8B39A81C6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08" y="2915955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2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C1E0911-3E6C-45FB-ADFE-C02F74F26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708" y="3214135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2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B3C8011B-0295-4B57-ACBD-9797E1D837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0906" y="4271614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4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665986E4-0F80-4815-AC00-18E5B73A5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906" y="4546371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4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CD6C51DF-0CA8-4732-BC4C-99570F9C49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3311" y="5583794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4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90A28F2-F130-4A43-9CAE-3800D2902E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3311" y="5858551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4</a:t>
            </a:r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72494B6F-DAC7-4658-8A32-B251B2FF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E368363-1AEC-4FD9-9CB8-C717CF18455B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pour une image  8">
            <a:extLst>
              <a:ext uri="{FF2B5EF4-FFF2-40B4-BE49-F238E27FC236}">
                <a16:creationId xmlns:a16="http://schemas.microsoft.com/office/drawing/2014/main" id="{84B24AC2-FC6F-43BA-A83C-C694A99B3C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11011" y="1867007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118C7D1B-2D86-404B-9B1C-DDC89ED0C0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597" y="1592250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2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4A14CAC0-A31D-4004-9F75-EA5D8B77F8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3597" y="1890430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2</a:t>
            </a:r>
          </a:p>
        </p:txBody>
      </p:sp>
    </p:spTree>
    <p:extLst>
      <p:ext uri="{BB962C8B-B14F-4D97-AF65-F5344CB8AC3E}">
        <p14:creationId xmlns:p14="http://schemas.microsoft.com/office/powerpoint/2010/main" val="1177228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VANTAGES DROITE + ICO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4">
            <a:extLst>
              <a:ext uri="{FF2B5EF4-FFF2-40B4-BE49-F238E27FC236}">
                <a16:creationId xmlns:a16="http://schemas.microsoft.com/office/drawing/2014/main" id="{665E1693-AA5F-4F7E-812B-5B506E8806E0}"/>
              </a:ext>
            </a:extLst>
          </p:cNvPr>
          <p:cNvSpPr/>
          <p:nvPr userDrawn="1"/>
        </p:nvSpPr>
        <p:spPr>
          <a:xfrm flipV="1">
            <a:off x="0" y="-1980"/>
            <a:ext cx="6556075" cy="6859752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9174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565367" y="6869174"/>
                </a:lnTo>
                <a:lnTo>
                  <a:pt x="1083" y="686724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E57DE-E7FE-4B56-B927-D433FE861F25}"/>
              </a:ext>
            </a:extLst>
          </p:cNvPr>
          <p:cNvSpPr/>
          <p:nvPr userDrawn="1"/>
        </p:nvSpPr>
        <p:spPr>
          <a:xfrm>
            <a:off x="-1" y="3410"/>
            <a:ext cx="6556075" cy="6863693"/>
          </a:xfrm>
          <a:custGeom>
            <a:avLst/>
            <a:gdLst>
              <a:gd name="connsiteX0" fmla="*/ 0 w 6556075"/>
              <a:gd name="connsiteY0" fmla="*/ 0 h 6859752"/>
              <a:gd name="connsiteX1" fmla="*/ 6556075 w 6556075"/>
              <a:gd name="connsiteY1" fmla="*/ 0 h 6859752"/>
              <a:gd name="connsiteX2" fmla="*/ 6556075 w 6556075"/>
              <a:gd name="connsiteY2" fmla="*/ 6859752 h 6859752"/>
              <a:gd name="connsiteX3" fmla="*/ 0 w 6556075"/>
              <a:gd name="connsiteY3" fmla="*/ 6859752 h 6859752"/>
              <a:gd name="connsiteX4" fmla="*/ 0 w 6556075"/>
              <a:gd name="connsiteY4" fmla="*/ 0 h 6859752"/>
              <a:gd name="connsiteX0" fmla="*/ 0 w 6556075"/>
              <a:gd name="connsiteY0" fmla="*/ 0 h 6859752"/>
              <a:gd name="connsiteX1" fmla="*/ 3718282 w 6556075"/>
              <a:gd name="connsiteY1" fmla="*/ 362607 h 6859752"/>
              <a:gd name="connsiteX2" fmla="*/ 6556075 w 6556075"/>
              <a:gd name="connsiteY2" fmla="*/ 6859752 h 6859752"/>
              <a:gd name="connsiteX3" fmla="*/ 0 w 6556075"/>
              <a:gd name="connsiteY3" fmla="*/ 6859752 h 6859752"/>
              <a:gd name="connsiteX4" fmla="*/ 0 w 6556075"/>
              <a:gd name="connsiteY4" fmla="*/ 0 h 6859752"/>
              <a:gd name="connsiteX0" fmla="*/ 0 w 6556075"/>
              <a:gd name="connsiteY0" fmla="*/ 3941 h 6863693"/>
              <a:gd name="connsiteX1" fmla="*/ 4932227 w 6556075"/>
              <a:gd name="connsiteY1" fmla="*/ 0 h 6863693"/>
              <a:gd name="connsiteX2" fmla="*/ 6556075 w 6556075"/>
              <a:gd name="connsiteY2" fmla="*/ 6863693 h 6863693"/>
              <a:gd name="connsiteX3" fmla="*/ 0 w 6556075"/>
              <a:gd name="connsiteY3" fmla="*/ 6863693 h 6863693"/>
              <a:gd name="connsiteX4" fmla="*/ 0 w 6556075"/>
              <a:gd name="connsiteY4" fmla="*/ 3941 h 686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075" h="6863693">
                <a:moveTo>
                  <a:pt x="0" y="3941"/>
                </a:moveTo>
                <a:lnTo>
                  <a:pt x="4932227" y="0"/>
                </a:lnTo>
                <a:lnTo>
                  <a:pt x="6556075" y="6863693"/>
                </a:lnTo>
                <a:lnTo>
                  <a:pt x="0" y="6863693"/>
                </a:lnTo>
                <a:lnTo>
                  <a:pt x="0" y="3941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43A65-14F1-45AE-A26D-5CB0A5C01B60}"/>
              </a:ext>
            </a:extLst>
          </p:cNvPr>
          <p:cNvSpPr/>
          <p:nvPr userDrawn="1"/>
        </p:nvSpPr>
        <p:spPr>
          <a:xfrm>
            <a:off x="4905851" y="-5922"/>
            <a:ext cx="7286149" cy="6863922"/>
          </a:xfrm>
          <a:custGeom>
            <a:avLst/>
            <a:gdLst>
              <a:gd name="connsiteX0" fmla="*/ 0 w 7286149"/>
              <a:gd name="connsiteY0" fmla="*/ 0 h 6863922"/>
              <a:gd name="connsiteX1" fmla="*/ 7286149 w 7286149"/>
              <a:gd name="connsiteY1" fmla="*/ 0 h 6863922"/>
              <a:gd name="connsiteX2" fmla="*/ 7286149 w 7286149"/>
              <a:gd name="connsiteY2" fmla="*/ 6863922 h 6863922"/>
              <a:gd name="connsiteX3" fmla="*/ 0 w 7286149"/>
              <a:gd name="connsiteY3" fmla="*/ 6863922 h 6863922"/>
              <a:gd name="connsiteX4" fmla="*/ 0 w 7286149"/>
              <a:gd name="connsiteY4" fmla="*/ 0 h 6863922"/>
              <a:gd name="connsiteX0" fmla="*/ 0 w 7286149"/>
              <a:gd name="connsiteY0" fmla="*/ 0 h 6893105"/>
              <a:gd name="connsiteX1" fmla="*/ 7286149 w 7286149"/>
              <a:gd name="connsiteY1" fmla="*/ 0 h 6893105"/>
              <a:gd name="connsiteX2" fmla="*/ 7286149 w 7286149"/>
              <a:gd name="connsiteY2" fmla="*/ 6863922 h 6893105"/>
              <a:gd name="connsiteX3" fmla="*/ 3229583 w 7286149"/>
              <a:gd name="connsiteY3" fmla="*/ 6893105 h 6893105"/>
              <a:gd name="connsiteX4" fmla="*/ 0 w 7286149"/>
              <a:gd name="connsiteY4" fmla="*/ 0 h 6893105"/>
              <a:gd name="connsiteX0" fmla="*/ 0 w 7286149"/>
              <a:gd name="connsiteY0" fmla="*/ 0 h 6863922"/>
              <a:gd name="connsiteX1" fmla="*/ 7286149 w 7286149"/>
              <a:gd name="connsiteY1" fmla="*/ 0 h 6863922"/>
              <a:gd name="connsiteX2" fmla="*/ 7286149 w 7286149"/>
              <a:gd name="connsiteY2" fmla="*/ 6863922 h 6863922"/>
              <a:gd name="connsiteX3" fmla="*/ 1634247 w 7286149"/>
              <a:gd name="connsiteY3" fmla="*/ 6863922 h 6863922"/>
              <a:gd name="connsiteX4" fmla="*/ 0 w 7286149"/>
              <a:gd name="connsiteY4" fmla="*/ 0 h 68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149" h="6863922">
                <a:moveTo>
                  <a:pt x="0" y="0"/>
                </a:moveTo>
                <a:lnTo>
                  <a:pt x="7286149" y="0"/>
                </a:lnTo>
                <a:lnTo>
                  <a:pt x="7286149" y="6863922"/>
                </a:lnTo>
                <a:lnTo>
                  <a:pt x="1634247" y="68639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9D3F0F-C1CE-41B4-BD47-F3EDB01DA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18" y="2937536"/>
            <a:ext cx="4285342" cy="97700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4212CA1-AA89-4DBF-9A17-A784002AFB49}"/>
              </a:ext>
            </a:extLst>
          </p:cNvPr>
          <p:cNvSpPr/>
          <p:nvPr userDrawn="1"/>
        </p:nvSpPr>
        <p:spPr>
          <a:xfrm>
            <a:off x="4985589" y="2196868"/>
            <a:ext cx="1054113" cy="1054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9909FB6-DDF6-44C9-8956-C547883A30F2}"/>
              </a:ext>
            </a:extLst>
          </p:cNvPr>
          <p:cNvSpPr/>
          <p:nvPr userDrawn="1"/>
        </p:nvSpPr>
        <p:spPr>
          <a:xfrm>
            <a:off x="5448860" y="3954304"/>
            <a:ext cx="1054113" cy="1054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DD56DC9-4CDF-432D-8E72-524FB7700EF1}"/>
              </a:ext>
            </a:extLst>
          </p:cNvPr>
          <p:cNvSpPr/>
          <p:nvPr userDrawn="1"/>
        </p:nvSpPr>
        <p:spPr>
          <a:xfrm>
            <a:off x="5901265" y="5486517"/>
            <a:ext cx="1054113" cy="1054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8AFACC9-FDB6-43C9-B964-AD2A2103E1A8}"/>
              </a:ext>
            </a:extLst>
          </p:cNvPr>
          <p:cNvSpPr/>
          <p:nvPr userDrawn="1"/>
        </p:nvSpPr>
        <p:spPr>
          <a:xfrm>
            <a:off x="4429211" y="237566"/>
            <a:ext cx="1054113" cy="1054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39BCF6DF-23AA-4865-A46A-BB23B3200E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9194" y="457551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592C6273-FE37-4052-B9F5-A9D964095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5572" y="2416618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42E173C0-A152-4041-9872-933FB26F0A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8843" y="4174054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8682E396-25E3-4574-9D1F-7859CEBA06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1248" y="5706267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F1E273AE-031E-4C77-BC70-E99C3A2BF3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3322" y="334843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1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245AE3C6-0CE2-475E-A8B4-0E581D4B05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3322" y="609600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1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55BA5966-3B22-4C18-B999-84B6156C74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9700" y="2294145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2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FA1BA6C-E7FF-48B4-942F-F2BF4DA96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9700" y="2592325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2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BCDE4181-20A6-4DA3-AE87-21810419D7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2971" y="4051581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3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DE0FD044-FBCC-49FE-80B2-52EA81BFF7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2971" y="4326338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3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0BAB3E83-272E-4035-A554-E9B4A7B7F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5376" y="5583794"/>
            <a:ext cx="3468440" cy="27475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AVANTAGE 4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8ECB3433-608D-4F0A-AE67-2405C55A4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5376" y="5858551"/>
            <a:ext cx="3468440" cy="779356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Explication avantage 4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C9C63E51-BEE4-4062-B62B-ED448072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FE10B8-0117-45FE-BCEE-7940DAD23C6F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2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33C386D2-B3BA-4756-A7DB-B4928AB6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1EE55C3-D505-479C-9D32-83C6D90AD6C6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F2A1092A-05E0-4443-BEE7-721C2516B1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613" y="981075"/>
            <a:ext cx="3822700" cy="53641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DBB81555-EC7B-40BC-A300-156DDA7A1B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43268" y="981075"/>
            <a:ext cx="3533774" cy="25193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F07CB65B-EF36-4949-92A3-85A2EB761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0239" y="3825080"/>
            <a:ext cx="3533774" cy="25193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F0D5C7-B5BB-4CFA-A445-706776B977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1975" y="981076"/>
            <a:ext cx="3752850" cy="28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NOM EVENEMENT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A091F3A-E947-41D6-87A6-909B0808F2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1975" y="1266614"/>
            <a:ext cx="3752850" cy="2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Année – Ville, PAYS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BC51EE28-14CB-404E-A31F-2045B17CB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1975" y="1510453"/>
            <a:ext cx="3752850" cy="24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Catégorie événement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AB80F222-B5D7-4C9A-A9C3-5F4F2EB3DA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975" y="1930333"/>
            <a:ext cx="3752850" cy="442601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Liste des prestations</a:t>
            </a:r>
          </a:p>
        </p:txBody>
      </p:sp>
    </p:spTree>
    <p:extLst>
      <p:ext uri="{BB962C8B-B14F-4D97-AF65-F5344CB8AC3E}">
        <p14:creationId xmlns:p14="http://schemas.microsoft.com/office/powerpoint/2010/main" val="30581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B6DE50D7-4C99-4126-BAA1-89CB44FFAF50}"/>
              </a:ext>
            </a:extLst>
          </p:cNvPr>
          <p:cNvSpPr/>
          <p:nvPr userDrawn="1"/>
        </p:nvSpPr>
        <p:spPr>
          <a:xfrm>
            <a:off x="2064327" y="0"/>
            <a:ext cx="8063346" cy="6858000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extérieur&#10;&#10;Description générée avec un niveau de confiance élevé">
            <a:extLst>
              <a:ext uri="{FF2B5EF4-FFF2-40B4-BE49-F238E27FC236}">
                <a16:creationId xmlns:a16="http://schemas.microsoft.com/office/drawing/2014/main" id="{5E1A71D1-72BE-468E-A959-09AED6663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6" y="-121920"/>
            <a:ext cx="8063347" cy="6980924"/>
          </a:xfrm>
          <a:prstGeom prst="parallelogram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B50ABC-CB6D-4CD8-A804-B37532B1B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54" y="2172162"/>
            <a:ext cx="666209" cy="66620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B74040F-9BF0-46B1-9CA3-80B0F796C694}"/>
              </a:ext>
            </a:extLst>
          </p:cNvPr>
          <p:cNvCxnSpPr>
            <a:cxnSpLocks/>
          </p:cNvCxnSpPr>
          <p:nvPr userDrawn="1"/>
        </p:nvCxnSpPr>
        <p:spPr>
          <a:xfrm>
            <a:off x="4493129" y="2172162"/>
            <a:ext cx="0" cy="3096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4E707643-9581-4318-AF13-54CF8CF84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3385" y="3243206"/>
            <a:ext cx="4691833" cy="19240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A5303B8-551D-4B97-A9EF-02623E33EFB5}"/>
              </a:ext>
            </a:extLst>
          </p:cNvPr>
          <p:cNvSpPr txBox="1"/>
          <p:nvPr userDrawn="1"/>
        </p:nvSpPr>
        <p:spPr>
          <a:xfrm>
            <a:off x="4680157" y="2172162"/>
            <a:ext cx="4022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Bringing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People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</a:t>
            </a:r>
            <a:endParaRPr lang="fr-FR" sz="11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D6D1B1D-F933-4619-9E94-1AE80C0051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7253" y="5627753"/>
            <a:ext cx="5751512" cy="338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Site web BU / site web Groupe</a:t>
            </a:r>
          </a:p>
        </p:txBody>
      </p:sp>
    </p:spTree>
    <p:extLst>
      <p:ext uri="{BB962C8B-B14F-4D97-AF65-F5344CB8AC3E}">
        <p14:creationId xmlns:p14="http://schemas.microsoft.com/office/powerpoint/2010/main" val="340636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 2 COLONNES + IMAGES PANORAM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CFF11592-72DE-41E2-A0B9-5DEE55A42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FF12FC-F0FA-4F38-876D-452C6F9D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1DA8E42-C9F4-498A-8A5E-19AE4D95D7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9788"/>
            <a:ext cx="12192000" cy="3475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ici une image (panoramique de préférence)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3685629-D51D-425E-A3EB-E1A66FB7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520" y="4391170"/>
            <a:ext cx="11236960" cy="1779337"/>
          </a:xfrm>
          <a:prstGeom prst="rect">
            <a:avLst/>
          </a:prstGeom>
        </p:spPr>
        <p:txBody>
          <a:bodyPr numCol="2" spcCol="1080000"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 sur deux colonnes.</a:t>
            </a:r>
          </a:p>
        </p:txBody>
      </p:sp>
    </p:spTree>
    <p:extLst>
      <p:ext uri="{BB962C8B-B14F-4D97-AF65-F5344CB8AC3E}">
        <p14:creationId xmlns:p14="http://schemas.microsoft.com/office/powerpoint/2010/main" val="363511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PARAGRAPH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CFF11592-72DE-41E2-A0B9-5DEE55A42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FF12FC-F0FA-4F38-876D-452C6F9D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1DA8E42-C9F4-498A-8A5E-19AE4D95D7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9788"/>
            <a:ext cx="6011694" cy="3475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ici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3685629-D51D-425E-A3EB-E1A66FB7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520" y="4391170"/>
            <a:ext cx="11236960" cy="1779337"/>
          </a:xfrm>
          <a:prstGeom prst="rect">
            <a:avLst/>
          </a:prstGeom>
        </p:spPr>
        <p:txBody>
          <a:bodyPr numCol="2" spcCol="1080000"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 sur deux colonnes.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97895525-5FCD-42E8-9594-810D10470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0306" y="839787"/>
            <a:ext cx="6011694" cy="3475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ici une image</a:t>
            </a:r>
          </a:p>
        </p:txBody>
      </p:sp>
    </p:spTree>
    <p:extLst>
      <p:ext uri="{BB962C8B-B14F-4D97-AF65-F5344CB8AC3E}">
        <p14:creationId xmlns:p14="http://schemas.microsoft.com/office/powerpoint/2010/main" val="23277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A26CBA14-6E30-4E3C-962C-431AE834C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0516A1-8691-442A-A1BA-53AD0446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4E437C52-5C1C-43A0-BFDD-0C31B7CF2E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9788"/>
            <a:ext cx="6929119" cy="5516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ici une image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D497AEB0-EF2F-4ACD-9087-A6D2A66B2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7146" y="2708400"/>
            <a:ext cx="4609253" cy="177933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127716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ROITE +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A26CBA14-6E30-4E3C-962C-431AE834C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0516A1-8691-442A-A1BA-53AD0446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4E437C52-5C1C-43A0-BFDD-0C31B7CF2E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2881" y="839788"/>
            <a:ext cx="6929119" cy="5516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ici une image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D497AEB0-EF2F-4ACD-9087-A6D2A66B2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212" y="2708400"/>
            <a:ext cx="4609253" cy="177933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378458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AAC31CCE-D387-4784-8A75-249A2F292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5254BE-94F7-483A-B4AE-6025E5F7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EF358623-EB17-47BC-B641-18DE0B52C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199" y="2215442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C0B2DA33-3476-4988-A5D2-131B01F1E4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" y="3204539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7BC94180-CC4A-42E4-94E6-C3574723F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4193636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330D5C45-E73E-4A38-A885-77890D64A4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199" y="5182732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17E9258E-2C5D-4812-B924-F21285F25C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199" y="1226345"/>
            <a:ext cx="614145" cy="61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 dirty="0"/>
              <a:t>Insérer ici une icône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C96F6D8-8E56-4FE9-9C8C-FBC70A31DA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988" y="1226345"/>
            <a:ext cx="9686811" cy="6146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Écrire ici un paragraphe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1F47583-D04A-4BF9-9A2F-F4AD7144B3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6987" y="2215442"/>
            <a:ext cx="9686811" cy="6146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Écrire ici un paragraphe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60662865-7211-4A4C-A81C-CA83EF4179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66987" y="3204539"/>
            <a:ext cx="9686811" cy="6146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Écrire ici un paragraphe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403EBAE-2325-4EFD-B8AD-3359DDFEC9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987" y="4193636"/>
            <a:ext cx="9686811" cy="6146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Écrire ici un paragraphe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319AE57A-9A2F-4B84-8200-851BEA60AF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66987" y="5182732"/>
            <a:ext cx="9686811" cy="6146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Écrire ici un paragraphe</a:t>
            </a:r>
          </a:p>
        </p:txBody>
      </p:sp>
    </p:spTree>
    <p:extLst>
      <p:ext uri="{BB962C8B-B14F-4D97-AF65-F5344CB8AC3E}">
        <p14:creationId xmlns:p14="http://schemas.microsoft.com/office/powerpoint/2010/main" val="733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0181CF51-A383-4603-8BBD-2BA437AB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1BD9DE7-48D6-4782-A15F-B5ACF5EBB451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03CDB3F-B5C8-41F9-A515-754F8C4E6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04" y="6055266"/>
            <a:ext cx="666209" cy="6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6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PAH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E6A879FB-09E4-4BF8-A4D5-53D64C4D5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013"/>
            <a:ext cx="10515600" cy="40011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D973C4-41BA-42BE-B6CB-534C208E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D0D9D2E0-8636-4EB6-B442-EF9773A3C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20239"/>
            <a:ext cx="10515600" cy="41537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</a:t>
            </a:r>
          </a:p>
        </p:txBody>
      </p:sp>
    </p:spTree>
    <p:extLst>
      <p:ext uri="{BB962C8B-B14F-4D97-AF65-F5344CB8AC3E}">
        <p14:creationId xmlns:p14="http://schemas.microsoft.com/office/powerpoint/2010/main" val="14621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 CENTRE +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89A0510-7492-436F-80D1-A92D57BC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3EFFCB5-3CB8-49A4-8C38-8099DCD296EB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EADC841-84C6-45B9-A679-515EE828A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0562" y="1386469"/>
            <a:ext cx="941518" cy="9422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C8564D-4808-4E22-A45C-96F33A91A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581" y="3209925"/>
            <a:ext cx="9240837" cy="19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</a:t>
            </a:r>
          </a:p>
        </p:txBody>
      </p:sp>
    </p:spTree>
    <p:extLst>
      <p:ext uri="{BB962C8B-B14F-4D97-AF65-F5344CB8AC3E}">
        <p14:creationId xmlns:p14="http://schemas.microsoft.com/office/powerpoint/2010/main" val="217052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 METIER/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417B71-EE83-41EE-B8F2-40A19D3E5B2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F696B-C5E7-4D12-A3B3-512B9962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47CD47-8E4F-401C-A329-549358D06759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0DB2922-231D-466A-B74D-76B1EE11A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601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527A24-CCBF-40E3-AD6F-109DA2C9A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0874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DBE1489F-0B5A-47D0-8EA9-2C8A6151E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148" y="4357687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F02F2F6-A179-4ECB-AA88-3B8C03130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01" y="5143500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D775304-F550-4B40-8BB1-8A665C70D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0874" y="5143499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5F9F681-36A4-46F8-86E9-802097875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147" y="5134066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7C2C9AC-2BDC-468D-BC61-401A3567DA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527" y="1140893"/>
            <a:ext cx="7752945" cy="1779337"/>
          </a:xfrm>
          <a:prstGeom prst="rect">
            <a:avLst/>
          </a:prstGeom>
        </p:spPr>
        <p:txBody>
          <a:bodyPr numCol="1" spcCol="1080000"/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338810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ES METIER/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417B71-EE83-41EE-B8F2-40A19D3E5B2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F696B-C5E7-4D12-A3B3-512B9962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47CD47-8E4F-401C-A329-549358D06759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0DB2922-231D-466A-B74D-76B1EE11A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601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527A24-CCBF-40E3-AD6F-109DA2C9A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0874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DBE1489F-0B5A-47D0-8EA9-2C8A6151E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148" y="4357687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F02F2F6-A179-4ECB-AA88-3B8C03130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01" y="5143500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D775304-F550-4B40-8BB1-8A665C70D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0874" y="5143499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5F9F681-36A4-46F8-86E9-802097875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147" y="5134066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7C2C9AC-2BDC-468D-BC61-401A3567DA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527" y="1140893"/>
            <a:ext cx="7752945" cy="1779337"/>
          </a:xfrm>
          <a:prstGeom prst="rect">
            <a:avLst/>
          </a:prstGeom>
        </p:spPr>
        <p:txBody>
          <a:bodyPr numCol="1" spcCol="1080000"/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271543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FFRES CLES METIER/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417B71-EE83-41EE-B8F2-40A19D3E5B2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F696B-C5E7-4D12-A3B3-512B9962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0DB2922-231D-466A-B74D-76B1EE11A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601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527A24-CCBF-40E3-AD6F-109DA2C9A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0874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DBE1489F-0B5A-47D0-8EA9-2C8A6151E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148" y="4357687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F02F2F6-A179-4ECB-AA88-3B8C03130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01" y="5143500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D775304-F550-4B40-8BB1-8A665C70D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0874" y="5143499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5F9F681-36A4-46F8-86E9-802097875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147" y="5134066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7C2C9AC-2BDC-468D-BC61-401A3567DA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527" y="1140893"/>
            <a:ext cx="7752945" cy="1779337"/>
          </a:xfrm>
          <a:prstGeom prst="rect">
            <a:avLst/>
          </a:prstGeom>
        </p:spPr>
        <p:txBody>
          <a:bodyPr numCol="1" spcCol="1080000"/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249845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FFRES CLES METIER/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417B71-EE83-41EE-B8F2-40A19D3E5B2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F696B-C5E7-4D12-A3B3-512B9962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47CD47-8E4F-401C-A329-549358D06759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0DB2922-231D-466A-B74D-76B1EE11A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601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527A24-CCBF-40E3-AD6F-109DA2C9A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0874" y="4357688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DBE1489F-0B5A-47D0-8EA9-2C8A6151E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148" y="4357687"/>
            <a:ext cx="3541712" cy="583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XXXXX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F02F2F6-A179-4ECB-AA88-3B8C03130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01" y="5143500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D775304-F550-4B40-8BB1-8A665C70D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0874" y="5143499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5F9F681-36A4-46F8-86E9-802097875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147" y="5134066"/>
            <a:ext cx="3541712" cy="9946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du chiffre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7C2C9AC-2BDC-468D-BC61-401A3567DA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527" y="1140893"/>
            <a:ext cx="7752945" cy="1779337"/>
          </a:xfrm>
          <a:prstGeom prst="rect">
            <a:avLst/>
          </a:prstGeom>
        </p:spPr>
        <p:txBody>
          <a:bodyPr numCol="1" spcCol="1080000"/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429325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OIR-F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D2FC8C-9C8C-4FAA-ABF7-29B283E8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F930AAC-7A59-4B38-A3EE-DC558AF9BEFC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685D72-2986-41BA-A9F3-3B8158718B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527" y="1140893"/>
            <a:ext cx="7752945" cy="1216227"/>
          </a:xfrm>
          <a:prstGeom prst="rect">
            <a:avLst/>
          </a:prstGeom>
        </p:spPr>
        <p:txBody>
          <a:bodyPr numCol="1" spcCol="1080000"/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</p:spTree>
    <p:extLst>
      <p:ext uri="{BB962C8B-B14F-4D97-AF65-F5344CB8AC3E}">
        <p14:creationId xmlns:p14="http://schemas.microsoft.com/office/powerpoint/2010/main" val="236879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UCHE +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4">
            <a:extLst>
              <a:ext uri="{FF2B5EF4-FFF2-40B4-BE49-F238E27FC236}">
                <a16:creationId xmlns:a16="http://schemas.microsoft.com/office/drawing/2014/main" id="{50463216-D80C-43B5-92F2-89AA516D973D}"/>
              </a:ext>
            </a:extLst>
          </p:cNvPr>
          <p:cNvSpPr/>
          <p:nvPr userDrawn="1"/>
        </p:nvSpPr>
        <p:spPr>
          <a:xfrm>
            <a:off x="-8564" y="-1980"/>
            <a:ext cx="8085764" cy="6859752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9174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565367" y="6869174"/>
                </a:lnTo>
                <a:lnTo>
                  <a:pt x="1083" y="686724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extérieur&#10;&#10;Description générée avec un niveau de confiance élevé">
            <a:extLst>
              <a:ext uri="{FF2B5EF4-FFF2-40B4-BE49-F238E27FC236}">
                <a16:creationId xmlns:a16="http://schemas.microsoft.com/office/drawing/2014/main" id="{2B05A59F-241A-4852-925B-BAA4F842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80"/>
            <a:ext cx="8321029" cy="6859980"/>
          </a:xfrm>
          <a:prstGeom prst="rect">
            <a:avLst/>
          </a:prstGeom>
        </p:spPr>
      </p:pic>
      <p:sp>
        <p:nvSpPr>
          <p:cNvPr id="15" name="Parallélogramme 4">
            <a:extLst>
              <a:ext uri="{FF2B5EF4-FFF2-40B4-BE49-F238E27FC236}">
                <a16:creationId xmlns:a16="http://schemas.microsoft.com/office/drawing/2014/main" id="{AA74E44E-46F7-4EE1-AF7E-91319B7FBF36}"/>
              </a:ext>
            </a:extLst>
          </p:cNvPr>
          <p:cNvSpPr/>
          <p:nvPr userDrawn="1"/>
        </p:nvSpPr>
        <p:spPr>
          <a:xfrm flipH="1" flipV="1">
            <a:off x="6067711" y="-2721"/>
            <a:ext cx="6124288" cy="6864170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  <a:gd name="connsiteX0" fmla="*/ 1083 w 6793580"/>
              <a:gd name="connsiteY0" fmla="*/ 6867243 h 6869174"/>
              <a:gd name="connsiteX1" fmla="*/ 259 w 6793580"/>
              <a:gd name="connsiteY1" fmla="*/ 0 h 6869174"/>
              <a:gd name="connsiteX2" fmla="*/ 6793580 w 6793580"/>
              <a:gd name="connsiteY2" fmla="*/ 1025 h 6869174"/>
              <a:gd name="connsiteX3" fmla="*/ 4565367 w 6793580"/>
              <a:gd name="connsiteY3" fmla="*/ 6869174 h 6869174"/>
              <a:gd name="connsiteX4" fmla="*/ 1083 w 6793580"/>
              <a:gd name="connsiteY4" fmla="*/ 6867243 h 6869174"/>
              <a:gd name="connsiteX0" fmla="*/ 1083 w 6805695"/>
              <a:gd name="connsiteY0" fmla="*/ 6868942 h 6870873"/>
              <a:gd name="connsiteX1" fmla="*/ 259 w 6805695"/>
              <a:gd name="connsiteY1" fmla="*/ 1699 h 6870873"/>
              <a:gd name="connsiteX2" fmla="*/ 6805695 w 6805695"/>
              <a:gd name="connsiteY2" fmla="*/ 0 h 6870873"/>
              <a:gd name="connsiteX3" fmla="*/ 4565367 w 6805695"/>
              <a:gd name="connsiteY3" fmla="*/ 6870873 h 6870873"/>
              <a:gd name="connsiteX4" fmla="*/ 1083 w 6805695"/>
              <a:gd name="connsiteY4" fmla="*/ 6868942 h 6870873"/>
              <a:gd name="connsiteX0" fmla="*/ 1083 w 6805695"/>
              <a:gd name="connsiteY0" fmla="*/ 6868942 h 6873598"/>
              <a:gd name="connsiteX1" fmla="*/ 259 w 6805695"/>
              <a:gd name="connsiteY1" fmla="*/ 1699 h 6873598"/>
              <a:gd name="connsiteX2" fmla="*/ 6805695 w 6805695"/>
              <a:gd name="connsiteY2" fmla="*/ 0 h 6873598"/>
              <a:gd name="connsiteX3" fmla="*/ 4580510 w 6805695"/>
              <a:gd name="connsiteY3" fmla="*/ 6873598 h 6873598"/>
              <a:gd name="connsiteX4" fmla="*/ 1083 w 6805695"/>
              <a:gd name="connsiteY4" fmla="*/ 6868942 h 6873598"/>
              <a:gd name="connsiteX0" fmla="*/ 1083 w 6815640"/>
              <a:gd name="connsiteY0" fmla="*/ 6868942 h 6873598"/>
              <a:gd name="connsiteX1" fmla="*/ 259 w 6815640"/>
              <a:gd name="connsiteY1" fmla="*/ 1699 h 6873598"/>
              <a:gd name="connsiteX2" fmla="*/ 6815640 w 6815640"/>
              <a:gd name="connsiteY2" fmla="*/ 0 h 6873598"/>
              <a:gd name="connsiteX3" fmla="*/ 4580510 w 6815640"/>
              <a:gd name="connsiteY3" fmla="*/ 6873598 h 6873598"/>
              <a:gd name="connsiteX4" fmla="*/ 1083 w 6815640"/>
              <a:gd name="connsiteY4" fmla="*/ 6868942 h 687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40" h="6873598">
                <a:moveTo>
                  <a:pt x="1083" y="6868942"/>
                </a:moveTo>
                <a:cubicBezTo>
                  <a:pt x="-2304" y="4579555"/>
                  <a:pt x="3646" y="2291086"/>
                  <a:pt x="259" y="1699"/>
                </a:cubicBezTo>
                <a:lnTo>
                  <a:pt x="6815640" y="0"/>
                </a:lnTo>
                <a:lnTo>
                  <a:pt x="4580510" y="6873598"/>
                </a:lnTo>
                <a:lnTo>
                  <a:pt x="1083" y="68689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allélogramme 4">
            <a:extLst>
              <a:ext uri="{FF2B5EF4-FFF2-40B4-BE49-F238E27FC236}">
                <a16:creationId xmlns:a16="http://schemas.microsoft.com/office/drawing/2014/main" id="{098D144E-190B-4E78-9E81-26DC9AD316A6}"/>
              </a:ext>
            </a:extLst>
          </p:cNvPr>
          <p:cNvSpPr/>
          <p:nvPr userDrawn="1"/>
        </p:nvSpPr>
        <p:spPr>
          <a:xfrm flipV="1">
            <a:off x="0" y="-1980"/>
            <a:ext cx="6556075" cy="6859752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1016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68160 h 6868160"/>
              <a:gd name="connsiteX1" fmla="*/ 0 w 6106160"/>
              <a:gd name="connsiteY1" fmla="*/ 0 h 6868160"/>
              <a:gd name="connsiteX2" fmla="*/ 6106160 w 6106160"/>
              <a:gd name="connsiteY2" fmla="*/ 0 h 6868160"/>
              <a:gd name="connsiteX3" fmla="*/ 4582160 w 6106160"/>
              <a:gd name="connsiteY3" fmla="*/ 6868160 h 6868160"/>
              <a:gd name="connsiteX4" fmla="*/ 10160 w 6106160"/>
              <a:gd name="connsiteY4" fmla="*/ 6868160 h 6868160"/>
              <a:gd name="connsiteX0" fmla="*/ 10160 w 6106160"/>
              <a:gd name="connsiteY0" fmla="*/ 6888480 h 6888480"/>
              <a:gd name="connsiteX1" fmla="*/ 0 w 6106160"/>
              <a:gd name="connsiteY1" fmla="*/ 20320 h 6888480"/>
              <a:gd name="connsiteX2" fmla="*/ 6106160 w 6106160"/>
              <a:gd name="connsiteY2" fmla="*/ 0 h 6888480"/>
              <a:gd name="connsiteX3" fmla="*/ 4582160 w 6106160"/>
              <a:gd name="connsiteY3" fmla="*/ 6888480 h 6888480"/>
              <a:gd name="connsiteX4" fmla="*/ 10160 w 6106160"/>
              <a:gd name="connsiteY4" fmla="*/ 6888480 h 6888480"/>
              <a:gd name="connsiteX0" fmla="*/ 10160 w 6084845"/>
              <a:gd name="connsiteY0" fmla="*/ 6877808 h 6877808"/>
              <a:gd name="connsiteX1" fmla="*/ 0 w 6084845"/>
              <a:gd name="connsiteY1" fmla="*/ 9648 h 6877808"/>
              <a:gd name="connsiteX2" fmla="*/ 6084845 w 6084845"/>
              <a:gd name="connsiteY2" fmla="*/ 0 h 6877808"/>
              <a:gd name="connsiteX3" fmla="*/ 4582160 w 6084845"/>
              <a:gd name="connsiteY3" fmla="*/ 6877808 h 6877808"/>
              <a:gd name="connsiteX4" fmla="*/ 10160 w 6084845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1111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7808 h 6877808"/>
              <a:gd name="connsiteX1" fmla="*/ 7437 w 6075230"/>
              <a:gd name="connsiteY1" fmla="*/ 5378 h 6877808"/>
              <a:gd name="connsiteX2" fmla="*/ 6075230 w 6075230"/>
              <a:gd name="connsiteY2" fmla="*/ 0 h 6877808"/>
              <a:gd name="connsiteX3" fmla="*/ 4572545 w 6075230"/>
              <a:gd name="connsiteY3" fmla="*/ 6877808 h 6877808"/>
              <a:gd name="connsiteX4" fmla="*/ 545 w 6075230"/>
              <a:gd name="connsiteY4" fmla="*/ 6877808 h 6877808"/>
              <a:gd name="connsiteX0" fmla="*/ 545 w 6075230"/>
              <a:gd name="connsiteY0" fmla="*/ 6878833 h 6878833"/>
              <a:gd name="connsiteX1" fmla="*/ 7437 w 6075230"/>
              <a:gd name="connsiteY1" fmla="*/ 0 h 6878833"/>
              <a:gd name="connsiteX2" fmla="*/ 6075230 w 6075230"/>
              <a:gd name="connsiteY2" fmla="*/ 1025 h 6878833"/>
              <a:gd name="connsiteX3" fmla="*/ 4572545 w 6075230"/>
              <a:gd name="connsiteY3" fmla="*/ 6878833 h 6878833"/>
              <a:gd name="connsiteX4" fmla="*/ 545 w 6075230"/>
              <a:gd name="connsiteY4" fmla="*/ 6878833 h 6878833"/>
              <a:gd name="connsiteX0" fmla="*/ 35548 w 6067793"/>
              <a:gd name="connsiteY0" fmla="*/ 6801563 h 6878833"/>
              <a:gd name="connsiteX1" fmla="*/ 0 w 6067793"/>
              <a:gd name="connsiteY1" fmla="*/ 0 h 6878833"/>
              <a:gd name="connsiteX2" fmla="*/ 6067793 w 6067793"/>
              <a:gd name="connsiteY2" fmla="*/ 1025 h 6878833"/>
              <a:gd name="connsiteX3" fmla="*/ 4565108 w 6067793"/>
              <a:gd name="connsiteY3" fmla="*/ 6878833 h 6878833"/>
              <a:gd name="connsiteX4" fmla="*/ 35548 w 6067793"/>
              <a:gd name="connsiteY4" fmla="*/ 6801563 h 6878833"/>
              <a:gd name="connsiteX0" fmla="*/ 1083 w 6068052"/>
              <a:gd name="connsiteY0" fmla="*/ 6867243 h 6878833"/>
              <a:gd name="connsiteX1" fmla="*/ 259 w 6068052"/>
              <a:gd name="connsiteY1" fmla="*/ 0 h 6878833"/>
              <a:gd name="connsiteX2" fmla="*/ 6068052 w 6068052"/>
              <a:gd name="connsiteY2" fmla="*/ 1025 h 6878833"/>
              <a:gd name="connsiteX3" fmla="*/ 4565367 w 6068052"/>
              <a:gd name="connsiteY3" fmla="*/ 6878833 h 6878833"/>
              <a:gd name="connsiteX4" fmla="*/ 1083 w 6068052"/>
              <a:gd name="connsiteY4" fmla="*/ 6867243 h 6878833"/>
              <a:gd name="connsiteX0" fmla="*/ 1083 w 6068052"/>
              <a:gd name="connsiteY0" fmla="*/ 6867243 h 6869174"/>
              <a:gd name="connsiteX1" fmla="*/ 259 w 6068052"/>
              <a:gd name="connsiteY1" fmla="*/ 0 h 6869174"/>
              <a:gd name="connsiteX2" fmla="*/ 6068052 w 6068052"/>
              <a:gd name="connsiteY2" fmla="*/ 1025 h 6869174"/>
              <a:gd name="connsiteX3" fmla="*/ 4565367 w 6068052"/>
              <a:gd name="connsiteY3" fmla="*/ 6869174 h 6869174"/>
              <a:gd name="connsiteX4" fmla="*/ 1083 w 6068052"/>
              <a:gd name="connsiteY4" fmla="*/ 6867243 h 68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052" h="6869174">
                <a:moveTo>
                  <a:pt x="1083" y="6867243"/>
                </a:moveTo>
                <a:cubicBezTo>
                  <a:pt x="-2304" y="4577856"/>
                  <a:pt x="3646" y="2289387"/>
                  <a:pt x="259" y="0"/>
                </a:cubicBezTo>
                <a:lnTo>
                  <a:pt x="6068052" y="1025"/>
                </a:lnTo>
                <a:lnTo>
                  <a:pt x="4565367" y="6869174"/>
                </a:lnTo>
                <a:lnTo>
                  <a:pt x="1083" y="686724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7230625-A2A2-4E7C-8BFE-9CFFF3952FF2}"/>
              </a:ext>
            </a:extLst>
          </p:cNvPr>
          <p:cNvSpPr/>
          <p:nvPr userDrawn="1"/>
        </p:nvSpPr>
        <p:spPr>
          <a:xfrm>
            <a:off x="-1" y="3410"/>
            <a:ext cx="6556075" cy="6863693"/>
          </a:xfrm>
          <a:custGeom>
            <a:avLst/>
            <a:gdLst>
              <a:gd name="connsiteX0" fmla="*/ 0 w 6556075"/>
              <a:gd name="connsiteY0" fmla="*/ 0 h 6859752"/>
              <a:gd name="connsiteX1" fmla="*/ 6556075 w 6556075"/>
              <a:gd name="connsiteY1" fmla="*/ 0 h 6859752"/>
              <a:gd name="connsiteX2" fmla="*/ 6556075 w 6556075"/>
              <a:gd name="connsiteY2" fmla="*/ 6859752 h 6859752"/>
              <a:gd name="connsiteX3" fmla="*/ 0 w 6556075"/>
              <a:gd name="connsiteY3" fmla="*/ 6859752 h 6859752"/>
              <a:gd name="connsiteX4" fmla="*/ 0 w 6556075"/>
              <a:gd name="connsiteY4" fmla="*/ 0 h 6859752"/>
              <a:gd name="connsiteX0" fmla="*/ 0 w 6556075"/>
              <a:gd name="connsiteY0" fmla="*/ 0 h 6859752"/>
              <a:gd name="connsiteX1" fmla="*/ 3718282 w 6556075"/>
              <a:gd name="connsiteY1" fmla="*/ 362607 h 6859752"/>
              <a:gd name="connsiteX2" fmla="*/ 6556075 w 6556075"/>
              <a:gd name="connsiteY2" fmla="*/ 6859752 h 6859752"/>
              <a:gd name="connsiteX3" fmla="*/ 0 w 6556075"/>
              <a:gd name="connsiteY3" fmla="*/ 6859752 h 6859752"/>
              <a:gd name="connsiteX4" fmla="*/ 0 w 6556075"/>
              <a:gd name="connsiteY4" fmla="*/ 0 h 6859752"/>
              <a:gd name="connsiteX0" fmla="*/ 0 w 6556075"/>
              <a:gd name="connsiteY0" fmla="*/ 3941 h 6863693"/>
              <a:gd name="connsiteX1" fmla="*/ 4932227 w 6556075"/>
              <a:gd name="connsiteY1" fmla="*/ 0 h 6863693"/>
              <a:gd name="connsiteX2" fmla="*/ 6556075 w 6556075"/>
              <a:gd name="connsiteY2" fmla="*/ 6863693 h 6863693"/>
              <a:gd name="connsiteX3" fmla="*/ 0 w 6556075"/>
              <a:gd name="connsiteY3" fmla="*/ 6863693 h 6863693"/>
              <a:gd name="connsiteX4" fmla="*/ 0 w 6556075"/>
              <a:gd name="connsiteY4" fmla="*/ 3941 h 686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075" h="6863693">
                <a:moveTo>
                  <a:pt x="0" y="3941"/>
                </a:moveTo>
                <a:lnTo>
                  <a:pt x="4932227" y="0"/>
                </a:lnTo>
                <a:lnTo>
                  <a:pt x="6556075" y="6863693"/>
                </a:lnTo>
                <a:lnTo>
                  <a:pt x="0" y="6863693"/>
                </a:lnTo>
                <a:lnTo>
                  <a:pt x="0" y="3941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ACAFD750-83A4-417E-9B50-490B19CDC7BA}"/>
              </a:ext>
            </a:extLst>
          </p:cNvPr>
          <p:cNvSpPr/>
          <p:nvPr userDrawn="1"/>
        </p:nvSpPr>
        <p:spPr>
          <a:xfrm>
            <a:off x="4905851" y="-5922"/>
            <a:ext cx="7286149" cy="6863922"/>
          </a:xfrm>
          <a:custGeom>
            <a:avLst/>
            <a:gdLst>
              <a:gd name="connsiteX0" fmla="*/ 0 w 7286149"/>
              <a:gd name="connsiteY0" fmla="*/ 0 h 6863922"/>
              <a:gd name="connsiteX1" fmla="*/ 7286149 w 7286149"/>
              <a:gd name="connsiteY1" fmla="*/ 0 h 6863922"/>
              <a:gd name="connsiteX2" fmla="*/ 7286149 w 7286149"/>
              <a:gd name="connsiteY2" fmla="*/ 6863922 h 6863922"/>
              <a:gd name="connsiteX3" fmla="*/ 0 w 7286149"/>
              <a:gd name="connsiteY3" fmla="*/ 6863922 h 6863922"/>
              <a:gd name="connsiteX4" fmla="*/ 0 w 7286149"/>
              <a:gd name="connsiteY4" fmla="*/ 0 h 6863922"/>
              <a:gd name="connsiteX0" fmla="*/ 0 w 7286149"/>
              <a:gd name="connsiteY0" fmla="*/ 0 h 6893105"/>
              <a:gd name="connsiteX1" fmla="*/ 7286149 w 7286149"/>
              <a:gd name="connsiteY1" fmla="*/ 0 h 6893105"/>
              <a:gd name="connsiteX2" fmla="*/ 7286149 w 7286149"/>
              <a:gd name="connsiteY2" fmla="*/ 6863922 h 6893105"/>
              <a:gd name="connsiteX3" fmla="*/ 3229583 w 7286149"/>
              <a:gd name="connsiteY3" fmla="*/ 6893105 h 6893105"/>
              <a:gd name="connsiteX4" fmla="*/ 0 w 7286149"/>
              <a:gd name="connsiteY4" fmla="*/ 0 h 6893105"/>
              <a:gd name="connsiteX0" fmla="*/ 0 w 7286149"/>
              <a:gd name="connsiteY0" fmla="*/ 0 h 6863922"/>
              <a:gd name="connsiteX1" fmla="*/ 7286149 w 7286149"/>
              <a:gd name="connsiteY1" fmla="*/ 0 h 6863922"/>
              <a:gd name="connsiteX2" fmla="*/ 7286149 w 7286149"/>
              <a:gd name="connsiteY2" fmla="*/ 6863922 h 6863922"/>
              <a:gd name="connsiteX3" fmla="*/ 1634247 w 7286149"/>
              <a:gd name="connsiteY3" fmla="*/ 6863922 h 6863922"/>
              <a:gd name="connsiteX4" fmla="*/ 0 w 7286149"/>
              <a:gd name="connsiteY4" fmla="*/ 0 h 68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149" h="6863922">
                <a:moveTo>
                  <a:pt x="0" y="0"/>
                </a:moveTo>
                <a:lnTo>
                  <a:pt x="7286149" y="0"/>
                </a:lnTo>
                <a:lnTo>
                  <a:pt x="7286149" y="6863922"/>
                </a:lnTo>
                <a:lnTo>
                  <a:pt x="1634247" y="68639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4">
            <a:extLst>
              <a:ext uri="{FF2B5EF4-FFF2-40B4-BE49-F238E27FC236}">
                <a16:creationId xmlns:a16="http://schemas.microsoft.com/office/drawing/2014/main" id="{FBAEE6AA-B444-47A7-ACDB-EFD5BB368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18" y="2937536"/>
            <a:ext cx="4285342" cy="97700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2D14A2C5-7FCC-4F7F-A122-EA7C066C35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7146" y="1684277"/>
            <a:ext cx="4609253" cy="3501957"/>
          </a:xfrm>
          <a:prstGeom prst="rect">
            <a:avLst/>
          </a:prstGeom>
        </p:spPr>
        <p:txBody>
          <a:bodyPr numCol="1" spcCol="1080000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Écrire ici votre paragraphe.</a:t>
            </a:r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0A8B2E5B-C216-498F-8DAE-DA0D9E29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7003BC-8DFD-4F1A-8F59-5677CE8AE8B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70A5E40-0CA7-4C28-BFF1-184CA3A664BF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1566"/>
            <a:ext cx="0" cy="2744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5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6" r:id="rId3"/>
    <p:sldLayoutId id="2147483662" r:id="rId4"/>
    <p:sldLayoutId id="2147483679" r:id="rId5"/>
    <p:sldLayoutId id="2147483680" r:id="rId6"/>
    <p:sldLayoutId id="2147483681" r:id="rId7"/>
    <p:sldLayoutId id="2147483674" r:id="rId8"/>
    <p:sldLayoutId id="2147483670" r:id="rId9"/>
    <p:sldLayoutId id="2147483671" r:id="rId10"/>
    <p:sldLayoutId id="2147483660" r:id="rId11"/>
    <p:sldLayoutId id="2147483661" r:id="rId12"/>
    <p:sldLayoutId id="2147483678" r:id="rId13"/>
    <p:sldLayoutId id="2147483677" r:id="rId14"/>
    <p:sldLayoutId id="2147483657" r:id="rId15"/>
    <p:sldLayoutId id="2147483672" r:id="rId16"/>
    <p:sldLayoutId id="2147483658" r:id="rId17"/>
    <p:sldLayoutId id="2147483659" r:id="rId18"/>
    <p:sldLayoutId id="2147483664" r:id="rId19"/>
    <p:sldLayoutId id="21474836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jpg"/><Relationship Id="rId7" Type="http://schemas.openxmlformats.org/officeDocument/2006/relationships/hyperlink" Target="http://www.facebook.com/GLevents/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11" Type="http://schemas.openxmlformats.org/officeDocument/2006/relationships/hyperlink" Target="http://www.youtube.com/channel/UCG8psj_PNhvRwHlMq7uh6ug" TargetMode="External"/><Relationship Id="rId5" Type="http://schemas.openxmlformats.org/officeDocument/2006/relationships/hyperlink" Target="http://www.linkedin.com/company/gl-events/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5.emf"/><Relationship Id="rId9" Type="http://schemas.openxmlformats.org/officeDocument/2006/relationships/hyperlink" Target="http://twitter.com/glev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ouvernement.fr/pass-sanitaire-toutes-les-reponses-a-vos-question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svg"/><Relationship Id="rId12" Type="http://schemas.openxmlformats.org/officeDocument/2006/relationships/image" Target="../media/image4.jp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35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24" Type="http://schemas.openxmlformats.org/officeDocument/2006/relationships/image" Target="../media/image30.sv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jpg"/><Relationship Id="rId10" Type="http://schemas.openxmlformats.org/officeDocument/2006/relationships/image" Target="../media/image17.JP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0.svg"/><Relationship Id="rId22" Type="http://schemas.openxmlformats.org/officeDocument/2006/relationships/image" Target="../media/image28.jpeg"/><Relationship Id="rId27" Type="http://schemas.openxmlformats.org/officeDocument/2006/relationships/image" Target="../media/image33.jpg"/><Relationship Id="rId30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67FC27C-C03B-4D54-8F87-107740AD3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8896" y="2356442"/>
            <a:ext cx="7667538" cy="1072558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fr-FR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Référentiel sanitaire</a:t>
            </a:r>
            <a:br>
              <a:rPr lang="fr-FR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fr-FR" sz="6000" b="0" cap="all" spc="-150" dirty="0">
                <a:solidFill>
                  <a:srgbClr val="F08230"/>
                </a:solidFill>
                <a:latin typeface="+mn-lt"/>
              </a:rPr>
              <a:t>GL events Venues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E5AFF8-DA23-4406-84F4-006E5AD4BCDF}"/>
              </a:ext>
            </a:extLst>
          </p:cNvPr>
          <p:cNvSpPr txBox="1"/>
          <p:nvPr/>
        </p:nvSpPr>
        <p:spPr>
          <a:xfrm>
            <a:off x="3778896" y="3685635"/>
            <a:ext cx="6541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Dispositifs mis en  place</a:t>
            </a:r>
            <a:b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pour l’accueil de vos événements</a:t>
            </a:r>
            <a:b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dans nos sites </a:t>
            </a:r>
          </a:p>
          <a:p>
            <a:pPr>
              <a:lnSpc>
                <a:spcPct val="100000"/>
              </a:lnSpc>
            </a:pP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Juin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00E90-4F85-4BFA-9739-4A8BA04F1547}"/>
              </a:ext>
            </a:extLst>
          </p:cNvPr>
          <p:cNvSpPr/>
          <p:nvPr/>
        </p:nvSpPr>
        <p:spPr>
          <a:xfrm>
            <a:off x="0" y="0"/>
            <a:ext cx="12192000" cy="786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DC507-10F7-4BBE-89F1-FD92E25FA007}"/>
              </a:ext>
            </a:extLst>
          </p:cNvPr>
          <p:cNvSpPr/>
          <p:nvPr/>
        </p:nvSpPr>
        <p:spPr>
          <a:xfrm>
            <a:off x="-880" y="539394"/>
            <a:ext cx="243650" cy="6318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C149DE-B42B-41F2-A481-E2E8D67C14B9}"/>
              </a:ext>
            </a:extLst>
          </p:cNvPr>
          <p:cNvSpPr txBox="1"/>
          <p:nvPr/>
        </p:nvSpPr>
        <p:spPr>
          <a:xfrm>
            <a:off x="42707" y="-57629"/>
            <a:ext cx="12192000" cy="7528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algn="ctr">
              <a:lnSpc>
                <a:spcPts val="4200"/>
              </a:lnSpc>
              <a:defRPr sz="4000" cap="all" spc="-300">
                <a:latin typeface="Yu Gothic UI Semibold" panose="020B0700000000000000" pitchFamily="34" charset="-128"/>
                <a:ea typeface="Yu Gothic UI Semibold" panose="020B0700000000000000" pitchFamily="34" charset="-128"/>
              </a:defRPr>
            </a:lvl1pPr>
          </a:lstStyle>
          <a:p>
            <a:pPr>
              <a:lnSpc>
                <a:spcPts val="5600"/>
              </a:lnSpc>
            </a:pPr>
            <a:r>
              <a:rPr lang="fr-FR" sz="3600" spc="0" dirty="0">
                <a:latin typeface="+mn-lt"/>
              </a:rPr>
              <a:t>Tous engagés </a:t>
            </a:r>
            <a:r>
              <a:rPr lang="fr-FR" sz="3600" spc="0" dirty="0">
                <a:solidFill>
                  <a:schemeClr val="bg1"/>
                </a:solidFill>
                <a:latin typeface="+mn-lt"/>
              </a:rPr>
              <a:t>pour stopper l’épidémie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99D964-003D-4AE7-B32A-D8DA9C81B869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CF3D9-BA16-4583-9B60-F0766804B628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E215AE02-D975-46A7-828F-EC51BA33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7" y="1797905"/>
            <a:ext cx="2409541" cy="24095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4DE1E3-606C-41E1-975E-97F65374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9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92563A-D8BA-4478-8C05-045AA5520EB3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F69DE-FD70-4368-82EB-2A3A47FD352F}"/>
              </a:ext>
            </a:extLst>
          </p:cNvPr>
          <p:cNvSpPr/>
          <p:nvPr/>
        </p:nvSpPr>
        <p:spPr>
          <a:xfrm rot="5400000">
            <a:off x="6021254" y="69502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4FB3E-D236-4ED2-86D1-AE597B5B94E4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4314215-DD2D-4B67-A647-21A67969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95987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BA0E2-1E7A-4167-B596-7B76FD8D9BE8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A01931B-6125-4461-8CBD-1C1AF70D7C46}"/>
              </a:ext>
            </a:extLst>
          </p:cNvPr>
          <p:cNvSpPr txBox="1">
            <a:spLocks/>
          </p:cNvSpPr>
          <p:nvPr/>
        </p:nvSpPr>
        <p:spPr>
          <a:xfrm>
            <a:off x="1376975" y="4494756"/>
            <a:ext cx="304733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PILOTAGE</a:t>
            </a:r>
            <a:endParaRPr lang="fr-FR" cap="all" spc="-150" dirty="0">
              <a:solidFill>
                <a:srgbClr val="F08230"/>
              </a:solidFill>
              <a:latin typeface="+mn-lt"/>
            </a:endParaRPr>
          </a:p>
        </p:txBody>
      </p:sp>
      <p:pic>
        <p:nvPicPr>
          <p:cNvPr id="16" name="Image 15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1D6EBFA7-EB57-4DD5-8011-BE89C02FF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75" y="1811958"/>
            <a:ext cx="2409541" cy="2409541"/>
          </a:xfrm>
          <a:prstGeom prst="rect">
            <a:avLst/>
          </a:prstGeom>
        </p:spPr>
      </p:pic>
      <p:sp>
        <p:nvSpPr>
          <p:cNvPr id="33" name="Circular Arrow 107">
            <a:extLst>
              <a:ext uri="{FF2B5EF4-FFF2-40B4-BE49-F238E27FC236}">
                <a16:creationId xmlns:a16="http://schemas.microsoft.com/office/drawing/2014/main" id="{8FA84561-08DC-4C75-B785-3B74736677A3}"/>
              </a:ext>
            </a:extLst>
          </p:cNvPr>
          <p:cNvSpPr/>
          <p:nvPr/>
        </p:nvSpPr>
        <p:spPr>
          <a:xfrm>
            <a:off x="5890384" y="362075"/>
            <a:ext cx="3071010" cy="304541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DC6900"/>
          </a:solidFill>
          <a:ln>
            <a:noFill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B818B0-5936-49C5-A1A3-F34547D304B0}"/>
              </a:ext>
            </a:extLst>
          </p:cNvPr>
          <p:cNvSpPr/>
          <p:nvPr/>
        </p:nvSpPr>
        <p:spPr>
          <a:xfrm>
            <a:off x="5991231" y="2032112"/>
            <a:ext cx="1682158" cy="1121842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C84C4F-F3AE-464F-AD75-38FCB9C5579C}"/>
              </a:ext>
            </a:extLst>
          </p:cNvPr>
          <p:cNvSpPr/>
          <p:nvPr/>
        </p:nvSpPr>
        <p:spPr>
          <a:xfrm>
            <a:off x="8995017" y="890401"/>
            <a:ext cx="2085762" cy="138711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fr-FR" sz="1400" dirty="0">
                <a:solidFill>
                  <a:srgbClr val="F08230"/>
                </a:solidFill>
              </a:rPr>
              <a:t>Equipement de chaque site de dispositifs permettant de garantir que les jauges maximales définies dans les protocoles sanitaires applicables sont respectées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A8D3C-2414-411F-B469-6102D6DF301A}"/>
              </a:ext>
            </a:extLst>
          </p:cNvPr>
          <p:cNvSpPr/>
          <p:nvPr/>
        </p:nvSpPr>
        <p:spPr>
          <a:xfrm>
            <a:off x="4360425" y="2208601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2A2C51-46D8-4CD8-AB63-50EB40310C8C}"/>
              </a:ext>
            </a:extLst>
          </p:cNvPr>
          <p:cNvSpPr/>
          <p:nvPr/>
        </p:nvSpPr>
        <p:spPr>
          <a:xfrm>
            <a:off x="6622365" y="1374413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0" dirty="0">
                <a:solidFill>
                  <a:srgbClr val="DC6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des flux</a:t>
            </a:r>
          </a:p>
        </p:txBody>
      </p:sp>
      <p:sp>
        <p:nvSpPr>
          <p:cNvPr id="38" name="Shape 110">
            <a:extLst>
              <a:ext uri="{FF2B5EF4-FFF2-40B4-BE49-F238E27FC236}">
                <a16:creationId xmlns:a16="http://schemas.microsoft.com/office/drawing/2014/main" id="{45D99B5C-85C2-49EF-A640-5B939FB8BB9A}"/>
              </a:ext>
            </a:extLst>
          </p:cNvPr>
          <p:cNvSpPr/>
          <p:nvPr/>
        </p:nvSpPr>
        <p:spPr>
          <a:xfrm>
            <a:off x="5111695" y="1973194"/>
            <a:ext cx="3071010" cy="3045419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A32020"/>
          </a:solidFill>
          <a:ln>
            <a:noFill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8ED43A-2609-44B5-A670-BC9458FA1474}"/>
              </a:ext>
            </a:extLst>
          </p:cNvPr>
          <p:cNvSpPr/>
          <p:nvPr/>
        </p:nvSpPr>
        <p:spPr>
          <a:xfrm>
            <a:off x="5212015" y="3652551"/>
            <a:ext cx="1682158" cy="1121842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EFA0F5-5A17-4A1B-85FC-D2310A0FA71D}"/>
              </a:ext>
            </a:extLst>
          </p:cNvPr>
          <p:cNvSpPr/>
          <p:nvPr/>
        </p:nvSpPr>
        <p:spPr>
          <a:xfrm>
            <a:off x="9020681" y="2955847"/>
            <a:ext cx="2390326" cy="11218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En lien avec les préfectures, les Agences Régionales de Santé et la collectivité d’implantation. Garant au quotidien du respect des mesures de sécurité sanitaire pour chaque événement accueilli ou organisé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7D3A13-24B8-4F62-A74C-B3D78547A3BA}"/>
              </a:ext>
            </a:extLst>
          </p:cNvPr>
          <p:cNvSpPr/>
          <p:nvPr/>
        </p:nvSpPr>
        <p:spPr>
          <a:xfrm>
            <a:off x="3584895" y="3829041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04FB26-9FDB-4847-AB75-7910867F6D89}"/>
              </a:ext>
            </a:extLst>
          </p:cNvPr>
          <p:cNvSpPr/>
          <p:nvPr/>
        </p:nvSpPr>
        <p:spPr>
          <a:xfrm>
            <a:off x="5814751" y="2994853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0" dirty="0">
                <a:solidFill>
                  <a:srgbClr val="A3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Référent sanitaire par site</a:t>
            </a:r>
          </a:p>
        </p:txBody>
      </p:sp>
      <p:sp>
        <p:nvSpPr>
          <p:cNvPr id="43" name="Block Arc 113">
            <a:extLst>
              <a:ext uri="{FF2B5EF4-FFF2-40B4-BE49-F238E27FC236}">
                <a16:creationId xmlns:a16="http://schemas.microsoft.com/office/drawing/2014/main" id="{FF26EC78-9784-4A8A-89C3-DC153A779C37}"/>
              </a:ext>
            </a:extLst>
          </p:cNvPr>
          <p:cNvSpPr/>
          <p:nvPr/>
        </p:nvSpPr>
        <p:spPr>
          <a:xfrm>
            <a:off x="6089925" y="3777114"/>
            <a:ext cx="2638473" cy="261713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602320"/>
          </a:solidFill>
          <a:ln>
            <a:noFill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5AAD48-C4E3-4575-96D7-204509B7BB2B}"/>
              </a:ext>
            </a:extLst>
          </p:cNvPr>
          <p:cNvSpPr/>
          <p:nvPr/>
        </p:nvSpPr>
        <p:spPr>
          <a:xfrm>
            <a:off x="6616870" y="5272408"/>
            <a:ext cx="1682158" cy="1121842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C740F1-EF40-4BFA-910A-184335D7A5B9}"/>
              </a:ext>
            </a:extLst>
          </p:cNvPr>
          <p:cNvSpPr/>
          <p:nvPr/>
        </p:nvSpPr>
        <p:spPr>
          <a:xfrm>
            <a:off x="9008045" y="4631991"/>
            <a:ext cx="2506519" cy="11218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En coordination avec l’ensemble de la chaîne réceptive : gares, aéroports, transporteurs, taxis, hôtels, restaurants, musées, établissements de soins,…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67C9BD-C85D-4EFD-A210-E8802B0BBC31}"/>
              </a:ext>
            </a:extLst>
          </p:cNvPr>
          <p:cNvSpPr/>
          <p:nvPr/>
        </p:nvSpPr>
        <p:spPr>
          <a:xfrm>
            <a:off x="4364111" y="5451810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B2A5D6-1324-40B7-9E75-1F2CBFA8C046}"/>
              </a:ext>
            </a:extLst>
          </p:cNvPr>
          <p:cNvSpPr/>
          <p:nvPr/>
        </p:nvSpPr>
        <p:spPr>
          <a:xfrm>
            <a:off x="6626051" y="4649706"/>
            <a:ext cx="1557905" cy="77876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0" dirty="0">
                <a:solidFill>
                  <a:srgbClr val="6023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Parcours sanitaire sécurisé</a:t>
            </a:r>
            <a:br>
              <a:rPr lang="fr-FR" sz="1600" b="1" kern="0" dirty="0">
                <a:solidFill>
                  <a:srgbClr val="60232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kern="0" dirty="0">
                <a:solidFill>
                  <a:srgbClr val="6023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l’ensemble de la destination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rgbClr val="6023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8734DDB8-428B-4AE0-9E4C-94BA1CADA15F}"/>
              </a:ext>
            </a:extLst>
          </p:cNvPr>
          <p:cNvSpPr txBox="1">
            <a:spLocks/>
          </p:cNvSpPr>
          <p:nvPr/>
        </p:nvSpPr>
        <p:spPr>
          <a:xfrm>
            <a:off x="876806" y="2166316"/>
            <a:ext cx="4703491" cy="84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Pour aller plus loin, en fonction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de vos attentes,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nous pouvons définir ensemble des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</a:rPr>
              <a:t>actions spécifiques sur-mesure</a:t>
            </a: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  </a:t>
            </a:r>
            <a:br>
              <a:rPr lang="fr-FR" spc="-150" dirty="0">
                <a:solidFill>
                  <a:schemeClr val="tx2"/>
                </a:solidFill>
                <a:latin typeface="+mn-lt"/>
              </a:rPr>
            </a:br>
            <a:endParaRPr lang="fr-FR" spc="-1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832388-2A17-4989-9541-5E4FFB8DC29F}"/>
              </a:ext>
            </a:extLst>
          </p:cNvPr>
          <p:cNvSpPr txBox="1"/>
          <p:nvPr/>
        </p:nvSpPr>
        <p:spPr>
          <a:xfrm>
            <a:off x="5516174" y="132662"/>
            <a:ext cx="63582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08230"/>
              </a:solidFill>
              <a:highlight>
                <a:srgbClr val="FFFF00"/>
              </a:highlight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Conciergerie sanitaire : 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en fonction de la taille de votre événement, nous adaptons cette offre à vos besoins (point d’information, centre de dépistage antigénique, vente de masques…)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08230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Equipes vigilance sanitaire : 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elles ont pour mission de faire appliquer et rappeler les gestes barrières en toute bienveillance lors de votre événement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08230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Possibilité de désinfection par UV </a:t>
            </a:r>
          </a:p>
          <a:p>
            <a:endParaRPr lang="fr-FR" sz="2000" b="1" dirty="0">
              <a:solidFill>
                <a:srgbClr val="F08230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Distanciation des bornes de check-in :</a:t>
            </a:r>
            <a:b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ajout de plexiglas sur les banques d’accueil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08230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Mise à disposition d’un espace d’isolement :</a:t>
            </a:r>
            <a:b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en cas de suspicion de symptômes pendant</a:t>
            </a:r>
            <a:b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le montage, le démontage ou l’événement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Contrôle des températures à l’entrée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DB22A-7390-4682-89D8-63206B0BFF0D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C5BC3-F007-4960-A65B-936DAD4A1EEE}"/>
              </a:ext>
            </a:extLst>
          </p:cNvPr>
          <p:cNvSpPr/>
          <p:nvPr/>
        </p:nvSpPr>
        <p:spPr>
          <a:xfrm rot="5400000">
            <a:off x="6021254" y="69502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702A6-5E80-41AD-ABDF-75972D9BEAB9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8DB595-A277-4378-BB24-DEC62342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95987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767278-4E37-445D-8DF2-C75F01F8F767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2366BC85-FE59-48A6-99DF-47B01B2FE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736">
            <a:off x="2158556" y="483140"/>
            <a:ext cx="1441833" cy="14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8734DDB8-428B-4AE0-9E4C-94BA1CADA15F}"/>
              </a:ext>
            </a:extLst>
          </p:cNvPr>
          <p:cNvSpPr txBox="1">
            <a:spLocks/>
          </p:cNvSpPr>
          <p:nvPr/>
        </p:nvSpPr>
        <p:spPr>
          <a:xfrm>
            <a:off x="876806" y="2166316"/>
            <a:ext cx="4703491" cy="84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Pour aller plus loin, en fonction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de vos attentes,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nous pouvons définir ensemble des</a:t>
            </a:r>
            <a:b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fr-FR" spc="-15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</a:rPr>
              <a:t>actions spécifiques sur-mesure</a:t>
            </a:r>
            <a:r>
              <a:rPr lang="fr-FR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</a:rPr>
              <a:t>  </a:t>
            </a:r>
            <a:br>
              <a:rPr lang="fr-FR" spc="-150" dirty="0">
                <a:solidFill>
                  <a:schemeClr val="tx2"/>
                </a:solidFill>
                <a:latin typeface="+mn-lt"/>
              </a:rPr>
            </a:br>
            <a:endParaRPr lang="fr-FR" spc="-1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832388-2A17-4989-9541-5E4FFB8DC29F}"/>
              </a:ext>
            </a:extLst>
          </p:cNvPr>
          <p:cNvSpPr txBox="1"/>
          <p:nvPr/>
        </p:nvSpPr>
        <p:spPr>
          <a:xfrm>
            <a:off x="5580297" y="735155"/>
            <a:ext cx="6358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Billetterie en ligne/Check in digital sur smartphone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08230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  <a:t>Développement de dispositifs de captation et de diffusion d’événements online :</a:t>
            </a:r>
            <a:br>
              <a:rPr lang="fr-FR" sz="2000" b="1" dirty="0">
                <a:solidFill>
                  <a:srgbClr val="F08230"/>
                </a:solidFill>
                <a:ea typeface="Verdana" panose="020B0604030504040204" pitchFamily="34" charset="0"/>
              </a:rPr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Offres de captation et de streaming online des événements. Solutions hybrides afin de compenser la baisse de fréquentation et d’engager vos participants online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DB22A-7390-4682-89D8-63206B0BFF0D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C5BC3-F007-4960-A65B-936DAD4A1EEE}"/>
              </a:ext>
            </a:extLst>
          </p:cNvPr>
          <p:cNvSpPr/>
          <p:nvPr/>
        </p:nvSpPr>
        <p:spPr>
          <a:xfrm rot="5400000">
            <a:off x="6021254" y="69502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702A6-5E80-41AD-ABDF-75972D9BEAB9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8DB595-A277-4378-BB24-DEC62342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95987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767278-4E37-445D-8DF2-C75F01F8F767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2366BC85-FE59-48A6-99DF-47B01B2FE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736">
            <a:off x="2158556" y="483140"/>
            <a:ext cx="1441833" cy="14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7A6BFBB-F788-4598-AC8E-B897C8B86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9931"/>
          <a:stretch/>
        </p:blipFill>
        <p:spPr>
          <a:xfrm>
            <a:off x="0" y="-1004"/>
            <a:ext cx="12192000" cy="6859004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84" y="2184914"/>
            <a:ext cx="3769589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Bringing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People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Together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rgbClr val="F08230"/>
                </a:solidFill>
                <a:latin typeface="+mn-lt"/>
              </a:rPr>
              <a:t>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79" y="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8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40" y="-5935840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75CC5963-8165-4937-A274-BAB40DDD1583}"/>
              </a:ext>
            </a:extLst>
          </p:cNvPr>
          <p:cNvSpPr txBox="1">
            <a:spLocks/>
          </p:cNvSpPr>
          <p:nvPr/>
        </p:nvSpPr>
        <p:spPr>
          <a:xfrm>
            <a:off x="5978252" y="2165031"/>
            <a:ext cx="4872286" cy="2038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Nous sommes prêts !</a:t>
            </a:r>
          </a:p>
          <a:p>
            <a:pPr marL="0" indent="0">
              <a:buNone/>
            </a:pPr>
            <a:r>
              <a:rPr lang="fr-FR" dirty="0">
                <a:solidFill>
                  <a:srgbClr val="F08230"/>
                </a:solidFill>
              </a:rPr>
              <a:t>Nous sommes responsables.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Nous sommes impatients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vous accueillir à nouveau !</a:t>
            </a:r>
          </a:p>
          <a:p>
            <a:pPr marL="0" indent="0">
              <a:buNone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B3EE307-E2FB-4072-9E20-AB0E8A0A5B31}"/>
              </a:ext>
            </a:extLst>
          </p:cNvPr>
          <p:cNvSpPr txBox="1">
            <a:spLocks/>
          </p:cNvSpPr>
          <p:nvPr/>
        </p:nvSpPr>
        <p:spPr>
          <a:xfrm>
            <a:off x="6837491" y="5015756"/>
            <a:ext cx="2347461" cy="338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/>
              <a:t>gl-events.com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C0B6441-49E7-4EC6-92ED-C9BD5761701E}"/>
              </a:ext>
            </a:extLst>
          </p:cNvPr>
          <p:cNvGrpSpPr/>
          <p:nvPr/>
        </p:nvGrpSpPr>
        <p:grpSpPr>
          <a:xfrm>
            <a:off x="7204874" y="5378896"/>
            <a:ext cx="1612694" cy="403175"/>
            <a:chOff x="4608183" y="5965889"/>
            <a:chExt cx="1612694" cy="403175"/>
          </a:xfrm>
        </p:grpSpPr>
        <p:pic>
          <p:nvPicPr>
            <p:cNvPr id="15" name="Image 14">
              <a:hlinkClick r:id="rId5"/>
              <a:extLst>
                <a:ext uri="{FF2B5EF4-FFF2-40B4-BE49-F238E27FC236}">
                  <a16:creationId xmlns:a16="http://schemas.microsoft.com/office/drawing/2014/main" id="{86B51473-1F53-4B5E-85C6-57A4A0B25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4531" y="5965891"/>
              <a:ext cx="403173" cy="403173"/>
            </a:xfrm>
            <a:prstGeom prst="rect">
              <a:avLst/>
            </a:prstGeom>
          </p:spPr>
        </p:pic>
        <p:pic>
          <p:nvPicPr>
            <p:cNvPr id="16" name="Image 15" descr="Une image contenant objet, clipart, trousse de secours&#10;&#10;Description générée avec un niveau de confiance élevé">
              <a:hlinkClick r:id="rId7"/>
              <a:extLst>
                <a:ext uri="{FF2B5EF4-FFF2-40B4-BE49-F238E27FC236}">
                  <a16:creationId xmlns:a16="http://schemas.microsoft.com/office/drawing/2014/main" id="{27AE4CD1-3BF3-4E3F-97CB-0E82880C6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8183" y="5965890"/>
              <a:ext cx="403174" cy="403174"/>
            </a:xfrm>
            <a:prstGeom prst="rect">
              <a:avLst/>
            </a:prstGeom>
          </p:spPr>
        </p:pic>
        <p:pic>
          <p:nvPicPr>
            <p:cNvPr id="17" name="Image 16" descr="Une image contenant clipart&#10;&#10;Description générée avec un niveau de confiance très élevé">
              <a:hlinkClick r:id="rId9"/>
              <a:extLst>
                <a:ext uri="{FF2B5EF4-FFF2-40B4-BE49-F238E27FC236}">
                  <a16:creationId xmlns:a16="http://schemas.microsoft.com/office/drawing/2014/main" id="{BC74B1DB-CF1A-4F33-9166-4248B686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1357" y="5965889"/>
              <a:ext cx="403175" cy="403175"/>
            </a:xfrm>
            <a:prstGeom prst="rect">
              <a:avLst/>
            </a:prstGeom>
          </p:spPr>
        </p:pic>
        <p:pic>
          <p:nvPicPr>
            <p:cNvPr id="20" name="Image 19" descr="Une image contenant clipart&#10;&#10;Description générée avec un niveau de confiance élevé">
              <a:hlinkClick r:id="rId11"/>
              <a:extLst>
                <a:ext uri="{FF2B5EF4-FFF2-40B4-BE49-F238E27FC236}">
                  <a16:creationId xmlns:a16="http://schemas.microsoft.com/office/drawing/2014/main" id="{0D4BC141-3BFE-449E-9140-A3EBD9D9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704" y="5965891"/>
              <a:ext cx="403173" cy="403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33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iel, extérieur, bâtiment, route&#10;&#10;Description générée automatiquement">
            <a:extLst>
              <a:ext uri="{FF2B5EF4-FFF2-40B4-BE49-F238E27FC236}">
                <a16:creationId xmlns:a16="http://schemas.microsoft.com/office/drawing/2014/main" id="{FAC412A3-E523-4FD4-95BE-20412B543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r="11694" b="-1"/>
          <a:stretch/>
        </p:blipFill>
        <p:spPr>
          <a:xfrm>
            <a:off x="4797609" y="778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87" y="3424930"/>
            <a:ext cx="3769589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Bringing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People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Together</a:t>
            </a:r>
            <a:br>
              <a:rPr lang="en-US" sz="60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6000" b="0" cap="all" spc="-150" dirty="0">
                <a:solidFill>
                  <a:srgbClr val="F08230"/>
                </a:solidFill>
                <a:latin typeface="+mn-lt"/>
              </a:rPr>
              <a:t>Again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60A96CCF-57F8-4D30-90BA-605264928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8707" y="434594"/>
            <a:ext cx="5677344" cy="59965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fr-FR" sz="1600" dirty="0">
                <a:latin typeface="+mn-lt"/>
              </a:rPr>
              <a:t>Nous avons mis en place des mesures et dispositifs exceptionnels adaptés </a:t>
            </a:r>
            <a:r>
              <a:rPr lang="fr-FR" sz="1600" dirty="0">
                <a:latin typeface="+mn-lt"/>
                <a:cs typeface="+mn-cs"/>
              </a:rPr>
              <a:t>pour faire face aux conditions spécifiques découlant de la crise sanitaire liée au Covid-19.</a:t>
            </a:r>
          </a:p>
          <a:p>
            <a:pPr algn="just"/>
            <a:endParaRPr lang="fr-FR" dirty="0">
              <a:latin typeface="+mn-lt"/>
              <a:cs typeface="+mn-cs"/>
            </a:endParaRPr>
          </a:p>
          <a:p>
            <a:pPr algn="just"/>
            <a:r>
              <a:rPr lang="fr-FR" sz="1600" dirty="0">
                <a:latin typeface="+mn-lt"/>
                <a:cs typeface="+mn-cs"/>
              </a:rPr>
              <a:t>Notre préoccupation majeure : vous permettre d’organiser vos événements dans nos sites et y accueillir</a:t>
            </a:r>
            <a:r>
              <a:rPr lang="fr-FR" sz="1600" dirty="0">
                <a:latin typeface="+mn-lt"/>
              </a:rPr>
              <a:t> à nouveau </a:t>
            </a:r>
            <a:r>
              <a:rPr lang="fr-FR" sz="1600" dirty="0">
                <a:latin typeface="+mn-lt"/>
                <a:cs typeface="+mn-cs"/>
              </a:rPr>
              <a:t>vos exposants, visiteurs et congressistes</a:t>
            </a:r>
            <a:r>
              <a:rPr lang="fr-FR" sz="1600" dirty="0">
                <a:latin typeface="+mn-lt"/>
              </a:rPr>
              <a:t>,</a:t>
            </a:r>
            <a:r>
              <a:rPr lang="fr-FR" sz="1600" dirty="0">
                <a:latin typeface="+mn-lt"/>
                <a:cs typeface="+mn-cs"/>
              </a:rPr>
              <a:t> dans des conditions</a:t>
            </a:r>
            <a:r>
              <a:rPr lang="fr-FR" sz="1600" dirty="0">
                <a:latin typeface="+mn-lt"/>
              </a:rPr>
              <a:t> optimales</a:t>
            </a:r>
            <a:r>
              <a:rPr lang="fr-FR" sz="1600" dirty="0">
                <a:latin typeface="+mn-lt"/>
                <a:cs typeface="+mn-cs"/>
              </a:rPr>
              <a:t> d’hygiène et de sécurité sanitaire.</a:t>
            </a:r>
          </a:p>
          <a:p>
            <a:pPr algn="just"/>
            <a:endParaRPr lang="fr-FR" dirty="0">
              <a:latin typeface="+mn-lt"/>
              <a:cs typeface="+mn-cs"/>
            </a:endParaRPr>
          </a:p>
          <a:p>
            <a:pPr algn="just"/>
            <a:r>
              <a:rPr lang="fr-FR" sz="1600" dirty="0">
                <a:latin typeface="+mn-lt"/>
                <a:cs typeface="+mn-cs"/>
              </a:rPr>
              <a:t>Pour ce faire, GL events a établi un “</a:t>
            </a:r>
            <a:r>
              <a:rPr lang="fr-FR" sz="1600" b="1" dirty="0">
                <a:latin typeface="+mn-lt"/>
                <a:cs typeface="+mn-cs"/>
              </a:rPr>
              <a:t>Référentiel sanitaire sécurisé</a:t>
            </a:r>
            <a:r>
              <a:rPr lang="fr-FR" sz="1600" dirty="0">
                <a:latin typeface="+mn-lt"/>
                <a:cs typeface="+mn-cs"/>
              </a:rPr>
              <a:t>” qui  s’applique aux 50 sites du groupe dans le monde et s’articule autour de 3 points 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latin typeface="+mn-lt"/>
                <a:cs typeface="+mn-cs"/>
              </a:rPr>
              <a:t>La mise en adéquation de nos sites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latin typeface="+mn-lt"/>
                <a:cs typeface="+mn-cs"/>
              </a:rPr>
              <a:t>Les mesures renforcées durant vos événements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latin typeface="+mn-lt"/>
                <a:cs typeface="+mn-cs"/>
              </a:rPr>
              <a:t>Le pilotage sur chaque site</a:t>
            </a:r>
          </a:p>
          <a:p>
            <a:pPr algn="just"/>
            <a:endParaRPr lang="fr-FR" dirty="0">
              <a:latin typeface="+mn-lt"/>
              <a:cs typeface="+mn-cs"/>
            </a:endParaRPr>
          </a:p>
          <a:p>
            <a:pPr algn="just"/>
            <a:r>
              <a:rPr lang="fr-FR" sz="1600" dirty="0">
                <a:latin typeface="+mn-lt"/>
                <a:cs typeface="+mn-cs"/>
              </a:rPr>
              <a:t>L’ensemble de nos sites et activités du groupe GL events en France et Europe ont été labellisées </a:t>
            </a:r>
            <a:r>
              <a:rPr lang="fr-FR" sz="1600" b="1" dirty="0">
                <a:latin typeface="+mn-lt"/>
                <a:cs typeface="+mn-cs"/>
              </a:rPr>
              <a:t>Safe &amp; Clean </a:t>
            </a:r>
            <a:r>
              <a:rPr lang="fr-FR" sz="1600" dirty="0">
                <a:latin typeface="+mn-lt"/>
                <a:cs typeface="+mn-cs"/>
              </a:rPr>
              <a:t>par l’Apave depuis novembre 2020, certifiant de l’exemplarité des protocoles et mesures mis en place (en cours pour nos activités internationales).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80" y="0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39" y="-5935841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013E808D-EC10-4E02-9947-B6BA7255F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736">
            <a:off x="1407829" y="726106"/>
            <a:ext cx="2409947" cy="24099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91327F-1C13-4231-AF6B-A6DF61D5B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10" y="4761599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3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05" y="3455581"/>
            <a:ext cx="3976260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Mise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</a:t>
            </a: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adequation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de </a:t>
            </a:r>
            <a:r>
              <a:rPr lang="en-US" sz="4400" b="0" cap="all" spc="-150" dirty="0" err="1">
                <a:solidFill>
                  <a:srgbClr val="F08230"/>
                </a:solidFill>
                <a:latin typeface="+mn-lt"/>
              </a:rPr>
              <a:t>nos</a:t>
            </a: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 sites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US" sz="4400" b="0" cap="all" spc="-150" dirty="0">
              <a:solidFill>
                <a:srgbClr val="F0823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80" y="0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39" y="-5935841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A36D59B0-041C-4295-B45E-57A41CFB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4" y="693164"/>
            <a:ext cx="2409541" cy="2409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CFB89-1606-4139-80A9-5103A02188C0}"/>
              </a:ext>
            </a:extLst>
          </p:cNvPr>
          <p:cNvSpPr/>
          <p:nvPr/>
        </p:nvSpPr>
        <p:spPr>
          <a:xfrm>
            <a:off x="5801753" y="3626189"/>
            <a:ext cx="4979088" cy="167840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Port du masque obligatoire pour tous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Formation aux gestes-barrières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Contrôle du respect permanent</a:t>
            </a:r>
            <a:b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</a:b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des consignes sanitaires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CC23A-DCB6-4D06-A396-E8E2F9966D7D}"/>
              </a:ext>
            </a:extLst>
          </p:cNvPr>
          <p:cNvSpPr/>
          <p:nvPr/>
        </p:nvSpPr>
        <p:spPr>
          <a:xfrm>
            <a:off x="5801753" y="1672175"/>
            <a:ext cx="52629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Pour nos collaborateurs</a:t>
            </a: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et nos prestataires</a:t>
            </a:r>
          </a:p>
        </p:txBody>
      </p:sp>
    </p:spTree>
    <p:extLst>
      <p:ext uri="{BB962C8B-B14F-4D97-AF65-F5344CB8AC3E}">
        <p14:creationId xmlns:p14="http://schemas.microsoft.com/office/powerpoint/2010/main" val="310145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05" y="3455581"/>
            <a:ext cx="3976260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Mise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</a:t>
            </a: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adequation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de </a:t>
            </a:r>
            <a:r>
              <a:rPr lang="en-US" sz="4400" b="0" cap="all" spc="-150" dirty="0" err="1">
                <a:solidFill>
                  <a:srgbClr val="F08230"/>
                </a:solidFill>
                <a:latin typeface="+mn-lt"/>
              </a:rPr>
              <a:t>nos</a:t>
            </a: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 sites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US" sz="4400" b="0" cap="all" spc="-150" dirty="0">
              <a:solidFill>
                <a:srgbClr val="F0823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80" y="0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39" y="-5935841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A36D59B0-041C-4295-B45E-57A41CFB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4" y="693164"/>
            <a:ext cx="2409541" cy="24095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9CC23A-DCB6-4D06-A396-E8E2F9966D7D}"/>
              </a:ext>
            </a:extLst>
          </p:cNvPr>
          <p:cNvSpPr/>
          <p:nvPr/>
        </p:nvSpPr>
        <p:spPr>
          <a:xfrm>
            <a:off x="5757278" y="427532"/>
            <a:ext cx="52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Dans nos locaux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00FE1BC-1CDB-492E-8D44-F335F04AD2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278" y="1164530"/>
            <a:ext cx="5926579" cy="4926477"/>
          </a:xfrm>
          <a:ln w="635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Affichage visible des consignes et dispositifs sanitaires*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Renforcement de la fréquence et des protocoles de nettoyage et désinfection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Gestion des déchets à risque infectieux : notamment masques, gants, mouchoirs à usage unique… (bacs dédiés et circuit de collecte spécifique)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Adaptation et vérification périodique de nos systèmes de ventilation /filtration /climatisation /chauffage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Déploiement d’une signalétique visant à fluidifier les parcours des personnes sur 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C454AB-8177-4E26-B8A0-A152F53788F9}"/>
              </a:ext>
            </a:extLst>
          </p:cNvPr>
          <p:cNvSpPr/>
          <p:nvPr/>
        </p:nvSpPr>
        <p:spPr>
          <a:xfrm>
            <a:off x="8042405" y="6200841"/>
            <a:ext cx="32880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*Selon les règlementations et protocoles applicables</a:t>
            </a:r>
          </a:p>
        </p:txBody>
      </p:sp>
    </p:spTree>
    <p:extLst>
      <p:ext uri="{BB962C8B-B14F-4D97-AF65-F5344CB8AC3E}">
        <p14:creationId xmlns:p14="http://schemas.microsoft.com/office/powerpoint/2010/main" val="372960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05" y="3455581"/>
            <a:ext cx="3976260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Mise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</a:t>
            </a: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adequation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de </a:t>
            </a:r>
            <a:r>
              <a:rPr lang="en-US" sz="4400" b="0" cap="all" spc="-150" dirty="0" err="1">
                <a:solidFill>
                  <a:srgbClr val="F08230"/>
                </a:solidFill>
                <a:latin typeface="+mn-lt"/>
              </a:rPr>
              <a:t>nos</a:t>
            </a: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 sites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US" sz="4400" b="0" cap="all" spc="-150" dirty="0">
              <a:solidFill>
                <a:srgbClr val="F0823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80" y="0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39" y="-5935841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A36D59B0-041C-4295-B45E-57A41CFB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4" y="693164"/>
            <a:ext cx="2409541" cy="2409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44919C-FBBA-43E8-90A0-03EB73C9D6EB}"/>
              </a:ext>
            </a:extLst>
          </p:cNvPr>
          <p:cNvSpPr/>
          <p:nvPr/>
        </p:nvSpPr>
        <p:spPr>
          <a:xfrm>
            <a:off x="5050464" y="3108547"/>
            <a:ext cx="6897885" cy="297004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Coordination des  livraisons pour chaque type d'intervenants (prestataires, organisateurs, exposants)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Réagencement des salles de conférences et des zones d’attente /confort  : aménagement respectant la distanciation physique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Définition et affichage de la jauge maximale pour chaque site/hall/salle*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Respect de la distanciation physique et adaptation lorsque nécessaire de l’effectif maximal au m² dans nos espaces d’accueil de foires/salons/expositions*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E6D8D-65AF-4A5B-8395-3F9E4A140EE1}"/>
              </a:ext>
            </a:extLst>
          </p:cNvPr>
          <p:cNvSpPr/>
          <p:nvPr/>
        </p:nvSpPr>
        <p:spPr>
          <a:xfrm>
            <a:off x="8660269" y="6415606"/>
            <a:ext cx="32880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*Selon les règlementations et protocoles applicables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D5415-6D1A-4D40-B5A8-F304E06861F6}"/>
              </a:ext>
            </a:extLst>
          </p:cNvPr>
          <p:cNvSpPr/>
          <p:nvPr/>
        </p:nvSpPr>
        <p:spPr>
          <a:xfrm>
            <a:off x="5050464" y="625800"/>
            <a:ext cx="71415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Une nouvelle gestion</a:t>
            </a: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des flux entrants et sortants, garante de distanciation physique</a:t>
            </a:r>
          </a:p>
        </p:txBody>
      </p:sp>
    </p:spTree>
    <p:extLst>
      <p:ext uri="{BB962C8B-B14F-4D97-AF65-F5344CB8AC3E}">
        <p14:creationId xmlns:p14="http://schemas.microsoft.com/office/powerpoint/2010/main" val="321166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4AC66E33-45B1-484D-B363-4E9B0A793027}"/>
              </a:ext>
            </a:extLst>
          </p:cNvPr>
          <p:cNvSpPr txBox="1"/>
          <p:nvPr/>
        </p:nvSpPr>
        <p:spPr>
          <a:xfrm>
            <a:off x="6230288" y="4179172"/>
            <a:ext cx="5315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Parcours de circulation en sens unique</a:t>
            </a:r>
            <a:r>
              <a:rPr lang="fr-FR" sz="1100" dirty="0">
                <a:ea typeface="Verdana" panose="020B0604030504040204" pitchFamily="34" charset="0"/>
              </a:rPr>
              <a:t> avec marquage au sol et signalétique aérienne adaptée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b="1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Marquage au sol dans les lieux d’attente pour garantir la distanciation physique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b="1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Affichage des gestes barrières et des bonnes pratiques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b="1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Communication par audio / </a:t>
            </a:r>
            <a:r>
              <a:rPr lang="fr-FR" sz="1100" b="1" dirty="0" err="1">
                <a:ea typeface="Verdana" panose="020B0604030504040204" pitchFamily="34" charset="0"/>
              </a:rPr>
              <a:t>video</a:t>
            </a:r>
            <a:r>
              <a:rPr lang="fr-FR" sz="1100" b="1" dirty="0">
                <a:ea typeface="Verdana" panose="020B0604030504040204" pitchFamily="34" charset="0"/>
              </a:rPr>
              <a:t> des rappels des gestes-barrières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b="1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Signalisation accentuée </a:t>
            </a:r>
            <a:r>
              <a:rPr lang="fr-FR" sz="1100" dirty="0">
                <a:ea typeface="Verdana" panose="020B0604030504040204" pitchFamily="34" charset="0"/>
              </a:rPr>
              <a:t>des toilettes, caisses, entrées, sorties, points de distribution de gel alcoolique, points de restauration, etc. afin de réduire les temps d’attente et de déambulation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C2EFC6C-20FF-4AF0-9D0E-1E99C7208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552" y="1992533"/>
            <a:ext cx="5438268" cy="4153710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+mn-lt"/>
              </a:rPr>
              <a:t>Port du masque obligatoire pour tous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+mn-lt"/>
              </a:rPr>
              <a:t>Equipements adaptés </a:t>
            </a:r>
            <a:r>
              <a:rPr lang="fr-FR" sz="1100" dirty="0">
                <a:solidFill>
                  <a:schemeClr val="tx1"/>
                </a:solidFill>
                <a:latin typeface="+mn-lt"/>
              </a:rPr>
              <a:t>(gel, masque de protection) pour tous nos collaborateurs et prestataires</a:t>
            </a:r>
            <a:endParaRPr lang="fr-FR" sz="1100" b="1" dirty="0">
              <a:solidFill>
                <a:schemeClr val="tx1"/>
              </a:solidFill>
              <a:latin typeface="+mn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n-lt"/>
              </a:rPr>
              <a:t>Distributeurs de </a:t>
            </a:r>
            <a:r>
              <a:rPr lang="fr-FR" sz="1100" b="1" dirty="0">
                <a:solidFill>
                  <a:schemeClr val="tx1"/>
                </a:solidFill>
                <a:latin typeface="+mn-lt"/>
              </a:rPr>
              <a:t>gel hydroalcoolique </a:t>
            </a:r>
            <a:r>
              <a:rPr lang="fr-FR" sz="1100" dirty="0">
                <a:solidFill>
                  <a:schemeClr val="tx1"/>
                </a:solidFill>
                <a:latin typeface="+mn-lt"/>
              </a:rPr>
              <a:t>à l’accueil et aux endroits stratégiques du parcours-visiteur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n-lt"/>
              </a:rPr>
              <a:t>Mise en place du </a:t>
            </a:r>
            <a:r>
              <a:rPr lang="fr-FR" sz="1100" b="1" dirty="0">
                <a:solidFill>
                  <a:schemeClr val="tx1"/>
                </a:solidFill>
                <a:latin typeface="+mn-lt"/>
              </a:rPr>
              <a:t>contrôle du </a:t>
            </a:r>
            <a:r>
              <a:rPr lang="fr-FR" sz="1100" b="1" dirty="0" err="1">
                <a:solidFill>
                  <a:schemeClr val="tx1"/>
                </a:solidFill>
                <a:latin typeface="+mn-lt"/>
              </a:rPr>
              <a:t>pass</a:t>
            </a:r>
            <a:r>
              <a:rPr lang="fr-FR" sz="1100" b="1" dirty="0">
                <a:solidFill>
                  <a:schemeClr val="tx1"/>
                </a:solidFill>
                <a:latin typeface="+mn-lt"/>
              </a:rPr>
              <a:t> sanitaire </a:t>
            </a:r>
            <a:r>
              <a:rPr lang="fr-FR" sz="1100" dirty="0">
                <a:solidFill>
                  <a:schemeClr val="tx1"/>
                </a:solidFill>
                <a:latin typeface="+mn-lt"/>
              </a:rPr>
              <a:t>dès lors que nécessaire </a:t>
            </a:r>
            <a:endParaRPr lang="fr-FR" sz="1100" b="1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175ED-E152-4EC6-9714-94AB217D9E1B}"/>
              </a:ext>
            </a:extLst>
          </p:cNvPr>
          <p:cNvSpPr/>
          <p:nvPr/>
        </p:nvSpPr>
        <p:spPr>
          <a:xfrm>
            <a:off x="593558" y="638669"/>
            <a:ext cx="11006137" cy="90281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fr-FR" sz="1200" b="1" dirty="0">
                <a:ea typeface="Verdana" panose="020B0604030504040204" pitchFamily="34" charset="0"/>
              </a:rPr>
              <a:t>AU PREALABLE </a:t>
            </a:r>
          </a:p>
          <a:p>
            <a:pPr marL="171450" lvl="0" indent="-1714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ea typeface="Verdana" panose="020B0604030504040204" pitchFamily="34" charset="0"/>
              </a:rPr>
              <a:t>Check-list répertoriant l’ensemble des mesures à mettre en place préalablement à l’ouverture d’un événement au public</a:t>
            </a:r>
          </a:p>
          <a:p>
            <a:pPr marL="171450" lvl="0" indent="-1714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ea typeface="Verdana" panose="020B0604030504040204" pitchFamily="34" charset="0"/>
              </a:rPr>
              <a:t>Evaluation du risque sanitaire lié à l'événement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D9EFC8-CEE6-4A95-8D25-90A5BBC3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0" y="336479"/>
            <a:ext cx="12192880" cy="400110"/>
          </a:xfrm>
        </p:spPr>
        <p:txBody>
          <a:bodyPr/>
          <a:lstStyle/>
          <a:p>
            <a:r>
              <a:rPr lang="fr-FR" sz="2800" b="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MESURES RENFORCEES </a:t>
            </a:r>
            <a:r>
              <a:rPr lang="fr-FR" sz="2800" b="0" cap="small" dirty="0">
                <a:solidFill>
                  <a:srgbClr val="F08230"/>
                </a:solidFill>
                <a:latin typeface="+mn-lt"/>
              </a:rPr>
              <a:t>DURANT VOS EVENEMENTS</a:t>
            </a:r>
            <a:endParaRPr lang="fr-FR" sz="2800" b="0" dirty="0">
              <a:solidFill>
                <a:srgbClr val="F0823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FA4C58-18E2-48BA-819D-3797B402E193}"/>
              </a:ext>
            </a:extLst>
          </p:cNvPr>
          <p:cNvSpPr/>
          <p:nvPr/>
        </p:nvSpPr>
        <p:spPr>
          <a:xfrm>
            <a:off x="593558" y="1597296"/>
            <a:ext cx="5438269" cy="313932"/>
          </a:xfrm>
          <a:prstGeom prst="rect">
            <a:avLst/>
          </a:prstGeom>
          <a:solidFill>
            <a:srgbClr val="868689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1600" b="1" cap="all" dirty="0">
                <a:solidFill>
                  <a:schemeClr val="bg1"/>
                </a:solidFill>
                <a:ea typeface="Verdana" panose="020B0604030504040204" pitchFamily="34" charset="0"/>
              </a:rPr>
              <a:t>Mesures de protection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3899A-4261-4AE4-BC13-8927AE751475}"/>
              </a:ext>
            </a:extLst>
          </p:cNvPr>
          <p:cNvSpPr/>
          <p:nvPr/>
        </p:nvSpPr>
        <p:spPr>
          <a:xfrm>
            <a:off x="6214246" y="1597296"/>
            <a:ext cx="5368153" cy="313932"/>
          </a:xfrm>
          <a:prstGeom prst="rect">
            <a:avLst/>
          </a:prstGeom>
          <a:solidFill>
            <a:srgbClr val="868689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1600" b="1" cap="all" dirty="0">
                <a:solidFill>
                  <a:schemeClr val="bg1"/>
                </a:solidFill>
                <a:ea typeface="Verdana" panose="020B0604030504040204" pitchFamily="34" charset="0"/>
              </a:rPr>
              <a:t>Mesures d’hygiène renforcées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70778D-07F7-497B-9469-5C058B06C067}"/>
              </a:ext>
            </a:extLst>
          </p:cNvPr>
          <p:cNvSpPr/>
          <p:nvPr/>
        </p:nvSpPr>
        <p:spPr>
          <a:xfrm>
            <a:off x="6214246" y="3805348"/>
            <a:ext cx="5368148" cy="313932"/>
          </a:xfrm>
          <a:prstGeom prst="rect">
            <a:avLst/>
          </a:prstGeom>
          <a:solidFill>
            <a:srgbClr val="868689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1600" b="1" cap="all" dirty="0">
                <a:solidFill>
                  <a:schemeClr val="bg1"/>
                </a:solidFill>
                <a:ea typeface="Verdana" panose="020B0604030504040204" pitchFamily="34" charset="0"/>
              </a:rPr>
              <a:t>Communication visible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40EA1-2539-4A77-B812-525CA1126BAF}"/>
              </a:ext>
            </a:extLst>
          </p:cNvPr>
          <p:cNvSpPr/>
          <p:nvPr/>
        </p:nvSpPr>
        <p:spPr>
          <a:xfrm>
            <a:off x="566510" y="3805348"/>
            <a:ext cx="5465316" cy="313932"/>
          </a:xfrm>
          <a:prstGeom prst="rect">
            <a:avLst/>
          </a:prstGeom>
          <a:solidFill>
            <a:srgbClr val="868689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1600" b="1" cap="all" dirty="0">
                <a:solidFill>
                  <a:schemeClr val="bg1"/>
                </a:solidFill>
                <a:ea typeface="Verdana" panose="020B0604030504040204" pitchFamily="34" charset="0"/>
              </a:rPr>
              <a:t>Distanciation physique et contrôle des flux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D11947-2904-42FC-AE49-55D5210B0FFB}"/>
              </a:ext>
            </a:extLst>
          </p:cNvPr>
          <p:cNvSpPr txBox="1"/>
          <p:nvPr/>
        </p:nvSpPr>
        <p:spPr>
          <a:xfrm>
            <a:off x="551566" y="4200585"/>
            <a:ext cx="5465316" cy="152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Pré-enregistrement des participants favorisé </a:t>
            </a:r>
            <a:r>
              <a:rPr lang="fr-FR" sz="1100" dirty="0">
                <a:ea typeface="Verdana" panose="020B0604030504040204" pitchFamily="34" charset="0"/>
              </a:rPr>
              <a:t>afin de permettre une meilleure fluidité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400" b="1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Réduction maximale des points de contacts avec le public </a:t>
            </a:r>
            <a:r>
              <a:rPr lang="fr-FR" sz="1100" dirty="0">
                <a:ea typeface="Verdana" panose="020B0604030504040204" pitchFamily="34" charset="0"/>
              </a:rPr>
              <a:t>notamment aux accueils, zones de dépose, attente et enlèvement taxis / VTC, contrôle sécurité, parking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4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Systèmes de comptage et monitoring des flux : </a:t>
            </a:r>
            <a:r>
              <a:rPr lang="fr-FR" sz="1100" dirty="0">
                <a:ea typeface="Verdana" panose="020B0604030504040204" pitchFamily="34" charset="0"/>
              </a:rPr>
              <a:t>comptage à l’entrée et/ou calcul réalisé en temps réel dans chaque espace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4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Délimitation des espaces de rassemblement ; matériel adapté</a:t>
            </a:r>
            <a:endParaRPr lang="fr-FR" sz="800" b="1" dirty="0"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4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Ouverture permanente des portes selon possibilité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A96CC9-AB97-43CB-BBA0-23920F3F29FE}"/>
              </a:ext>
            </a:extLst>
          </p:cNvPr>
          <p:cNvSpPr txBox="1"/>
          <p:nvPr/>
        </p:nvSpPr>
        <p:spPr>
          <a:xfrm>
            <a:off x="6230288" y="1992484"/>
            <a:ext cx="5385449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Nettoyage-désinfectant renforcé des zones de contact : </a:t>
            </a:r>
            <a:r>
              <a:rPr lang="fr-FR" sz="1100" dirty="0">
                <a:ea typeface="Verdana" panose="020B0604030504040204" pitchFamily="34" charset="0"/>
              </a:rPr>
              <a:t>accueil, sanitaires, ascenseurs, rampes d’escaliers / escalators, poignées de portes, banques d’accueil et informations… avec des produits répondant à la norme EN 14476 pour l’Europe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b="1" dirty="0">
              <a:highlight>
                <a:srgbClr val="FFFF00"/>
              </a:highlight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Nettoyage renforcé des salles de conférences : </a:t>
            </a:r>
            <a:r>
              <a:rPr lang="fr-FR" sz="1100" dirty="0">
                <a:ea typeface="Verdana" panose="020B0604030504040204" pitchFamily="34" charset="0"/>
              </a:rPr>
              <a:t>mobilier, matériel…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Enlèvement des déchets infectieux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b="1" dirty="0">
                <a:ea typeface="Verdana" panose="020B0604030504040204" pitchFamily="34" charset="0"/>
              </a:rPr>
              <a:t>Renouvellement d’air et ventilation autant que possible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02A76D-7A53-444B-BB0E-96B59823E399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C4956-7260-48C3-9ABD-F52F2ACD442D}"/>
              </a:ext>
            </a:extLst>
          </p:cNvPr>
          <p:cNvSpPr/>
          <p:nvPr/>
        </p:nvSpPr>
        <p:spPr>
          <a:xfrm rot="5400000">
            <a:off x="6021254" y="67376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07043A-80F1-4975-B161-4FDDABA241B4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9E14F76-6B10-4F94-9E02-2E977A868FE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77819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62014C7-9ED3-4B46-805E-761ECCAA3224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89839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97AD99C-AF72-43F3-AD00-9728A55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05" y="3455581"/>
            <a:ext cx="3976260" cy="1243584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FOCUS</a:t>
            </a:r>
            <a:br>
              <a:rPr lang="en-US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4400" b="0" cap="all" spc="-150" dirty="0">
                <a:solidFill>
                  <a:srgbClr val="F08230"/>
                </a:solidFill>
                <a:latin typeface="+mn-lt"/>
              </a:rPr>
              <a:t>PASS SANITAIRE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C615-54F9-4028-A0A0-267EFB8772BC}"/>
              </a:ext>
            </a:extLst>
          </p:cNvPr>
          <p:cNvSpPr/>
          <p:nvPr/>
        </p:nvSpPr>
        <p:spPr>
          <a:xfrm>
            <a:off x="-880" y="0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E3C10-58BE-4811-B234-EDC528CC6EA3}"/>
              </a:ext>
            </a:extLst>
          </p:cNvPr>
          <p:cNvSpPr/>
          <p:nvPr/>
        </p:nvSpPr>
        <p:spPr>
          <a:xfrm rot="5400000">
            <a:off x="6021254" y="695027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1769-3049-49A8-A335-B3ABAEEA94D2}"/>
              </a:ext>
            </a:extLst>
          </p:cNvPr>
          <p:cNvSpPr/>
          <p:nvPr/>
        </p:nvSpPr>
        <p:spPr>
          <a:xfrm>
            <a:off x="11948350" y="-1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F60A4-7604-40FF-B36B-E459A06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3" y="5970505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AC6E4-49D3-4960-8D06-024BB180C6C7}"/>
              </a:ext>
            </a:extLst>
          </p:cNvPr>
          <p:cNvSpPr/>
          <p:nvPr/>
        </p:nvSpPr>
        <p:spPr>
          <a:xfrm rot="5400000">
            <a:off x="5935839" y="-5935841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A36D59B0-041C-4295-B45E-57A41CFB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9" y="703737"/>
            <a:ext cx="2409541" cy="2409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44919C-FBBA-43E8-90A0-03EB73C9D6EB}"/>
              </a:ext>
            </a:extLst>
          </p:cNvPr>
          <p:cNvSpPr/>
          <p:nvPr/>
        </p:nvSpPr>
        <p:spPr>
          <a:xfrm>
            <a:off x="4604983" y="354109"/>
            <a:ext cx="7401478" cy="5922647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 i="0" dirty="0">
                <a:solidFill>
                  <a:srgbClr val="F08230"/>
                </a:solidFill>
                <a:effectLst/>
              </a:rPr>
              <a:t>Modalités d’application :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Le </a:t>
            </a:r>
            <a:r>
              <a:rPr lang="fr-FR" sz="1600" dirty="0" err="1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pass</a:t>
            </a: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 sanitaire s'applique à tous les visiteurs/congressistes pour tout événement de + de 1 000 personnes à l’instant T par hall, dans le respect des jauges limites en vigueur au moment de l’évènement et pour les + de 11 ans.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L’entrée est refusée à toute personne testée positive à moins de 15 jours de l’événement et/ou ayant des symptômes du COVID-19.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F08230"/>
                </a:solidFill>
              </a:rPr>
              <a:t>Quels documents rentrent dans le </a:t>
            </a:r>
            <a:r>
              <a:rPr lang="fr-FR" b="1" dirty="0" err="1">
                <a:solidFill>
                  <a:srgbClr val="F08230"/>
                </a:solidFill>
              </a:rPr>
              <a:t>pass</a:t>
            </a:r>
            <a:r>
              <a:rPr lang="fr-FR" b="1" dirty="0">
                <a:solidFill>
                  <a:srgbClr val="F08230"/>
                </a:solidFill>
              </a:rPr>
              <a:t> sanitaire 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Test négatif RT-PCR ou antigénique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Test sérologique ou certificat de contamination de moins de 6 mois et de + 15 jours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Certificat de vaccination complet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 i="0" dirty="0">
                <a:solidFill>
                  <a:srgbClr val="F08230"/>
                </a:solidFill>
                <a:effectLst/>
              </a:rPr>
              <a:t>Qui est habilité à contrôler le </a:t>
            </a:r>
            <a:r>
              <a:rPr lang="fr-FR" b="1" i="0" dirty="0" err="1">
                <a:solidFill>
                  <a:srgbClr val="F08230"/>
                </a:solidFill>
                <a:effectLst/>
              </a:rPr>
              <a:t>pass</a:t>
            </a:r>
            <a:r>
              <a:rPr lang="fr-FR" b="1" i="0" dirty="0">
                <a:solidFill>
                  <a:srgbClr val="F08230"/>
                </a:solidFill>
                <a:effectLst/>
              </a:rPr>
              <a:t> sanitaire?</a:t>
            </a:r>
            <a:r>
              <a:rPr lang="fr-FR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Seuls les ouvreurs engagés par les organisateurs pourront lire : </a:t>
            </a:r>
          </a:p>
          <a:p>
            <a:pPr marL="800100" lvl="1" indent="-342900">
              <a:buFontTx/>
              <a:buChar char="-"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nom et prénom ; </a:t>
            </a:r>
          </a:p>
          <a:p>
            <a:pPr marL="800100" lvl="1" indent="-342900">
              <a:buFontTx/>
              <a:buChar char="-"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date de naissance ;</a:t>
            </a:r>
          </a:p>
          <a:p>
            <a:pPr marL="800100" lvl="1" indent="-342900">
              <a:buFontTx/>
              <a:buChar char="-"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 accès autorisé ou accès refusé, en fonction des règles sanitaires imposées pour accéder au lieu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400" i="1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(les ouvreurs ne pourront pas connaître le détail du type de certificat sanitaire présenté)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F08230"/>
                </a:solidFill>
              </a:rPr>
              <a:t>Support présenté par le participant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Certificat papier ou certificat téléchargé sur Tous </a:t>
            </a:r>
            <a:r>
              <a:rPr lang="fr-FR" sz="1600" dirty="0" err="1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AntiCovid</a:t>
            </a:r>
            <a:endParaRPr lang="fr-FR" sz="1600" dirty="0">
              <a:solidFill>
                <a:prstClr val="black">
                  <a:lumMod val="65000"/>
                  <a:lumOff val="35000"/>
                </a:prstClr>
              </a:solidFill>
              <a:ea typeface="Verdana" panose="020B0604030504040204" pitchFamily="34" charset="0"/>
            </a:endParaRPr>
          </a:p>
        </p:txBody>
      </p:sp>
      <p:pic>
        <p:nvPicPr>
          <p:cNvPr id="1026" name="Picture 2" descr="Présentation des outils numériques et TousAntiCovid au service de la lutte  contre l'épidémie de Covid-19 - Ministère des Solidarités et de la Santé">
            <a:extLst>
              <a:ext uri="{FF2B5EF4-FFF2-40B4-BE49-F238E27FC236}">
                <a16:creationId xmlns:a16="http://schemas.microsoft.com/office/drawing/2014/main" id="{7A6E3509-467A-4551-B194-7FA64A31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93" y="5447695"/>
            <a:ext cx="690563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72BA4C8-DD39-4141-91E1-B82314568BA6}"/>
              </a:ext>
            </a:extLst>
          </p:cNvPr>
          <p:cNvSpPr txBox="1"/>
          <p:nvPr/>
        </p:nvSpPr>
        <p:spPr>
          <a:xfrm>
            <a:off x="1226246" y="587244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en savoir plus</a:t>
            </a:r>
          </a:p>
          <a:p>
            <a:r>
              <a:rPr lang="fr-FR" sz="16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 gouvernenement.fr </a:t>
            </a:r>
            <a:endParaRPr lang="fr-FR" sz="1600" dirty="0">
              <a:solidFill>
                <a:schemeClr val="accent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944294-D6CD-4DEE-85CC-02F4995B6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480" y="5151849"/>
            <a:ext cx="935097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98A22FB8-6E34-498D-8C9D-9C49A602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648" y="1229537"/>
            <a:ext cx="637964" cy="6192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544C040-2C8B-4733-B523-2900E92E0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724" y="4688191"/>
            <a:ext cx="637964" cy="619200"/>
          </a:xfrm>
          <a:prstGeom prst="rect">
            <a:avLst/>
          </a:prstGeom>
        </p:spPr>
      </p:pic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F3E0E01-4F18-4A6E-B9D2-362E15CDE056}"/>
              </a:ext>
            </a:extLst>
          </p:cNvPr>
          <p:cNvCxnSpPr>
            <a:cxnSpLocks/>
            <a:stCxn id="78" idx="3"/>
          </p:cNvCxnSpPr>
          <p:nvPr/>
        </p:nvCxnSpPr>
        <p:spPr>
          <a:xfrm flipH="1" flipV="1">
            <a:off x="1496468" y="3789695"/>
            <a:ext cx="1323364" cy="121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5D8E69D-E2BC-4282-AE42-0DA94A6C8084}"/>
              </a:ext>
            </a:extLst>
          </p:cNvPr>
          <p:cNvSpPr/>
          <p:nvPr/>
        </p:nvSpPr>
        <p:spPr>
          <a:xfrm>
            <a:off x="1539636" y="738354"/>
            <a:ext cx="10388177" cy="5208439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Réunion">
            <a:extLst>
              <a:ext uri="{FF2B5EF4-FFF2-40B4-BE49-F238E27FC236}">
                <a16:creationId xmlns:a16="http://schemas.microsoft.com/office/drawing/2014/main" id="{789D728E-3E91-425B-BFA3-EE1B4E3DC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123" y="5070655"/>
            <a:ext cx="914400" cy="914400"/>
          </a:xfrm>
          <a:prstGeom prst="rect">
            <a:avLst/>
          </a:prstGeom>
        </p:spPr>
      </p:pic>
      <p:pic>
        <p:nvPicPr>
          <p:cNvPr id="13" name="Graphique 12" descr="Conférencier">
            <a:extLst>
              <a:ext uri="{FF2B5EF4-FFF2-40B4-BE49-F238E27FC236}">
                <a16:creationId xmlns:a16="http://schemas.microsoft.com/office/drawing/2014/main" id="{E5AC3857-EAA9-4215-A02B-DAF0975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9568" y="4455859"/>
            <a:ext cx="812800" cy="812800"/>
          </a:xfrm>
          <a:prstGeom prst="rect">
            <a:avLst/>
          </a:prstGeom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7260063-4453-4892-ABF5-6146A6685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57" y="1468848"/>
            <a:ext cx="720000" cy="720000"/>
          </a:xfrm>
          <a:prstGeom prst="rect">
            <a:avLst/>
          </a:prstGeom>
        </p:spPr>
      </p:pic>
      <p:pic>
        <p:nvPicPr>
          <p:cNvPr id="22" name="Image 2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7D1D633-F279-419B-97BE-6195865CA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82" y="1109708"/>
            <a:ext cx="599635" cy="175895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6891D06-3D12-4EC9-9392-09B7519AC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42" y="4885387"/>
            <a:ext cx="685800" cy="914400"/>
          </a:xfrm>
          <a:prstGeom prst="rect">
            <a:avLst/>
          </a:prstGeom>
        </p:spPr>
      </p:pic>
      <p:pic>
        <p:nvPicPr>
          <p:cNvPr id="24" name="Image 2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6714CD6E-79B4-470A-B624-4CFA10811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0" y="2067797"/>
            <a:ext cx="708032" cy="708032"/>
          </a:xfrm>
          <a:prstGeom prst="rect">
            <a:avLst/>
          </a:prstGeom>
        </p:spPr>
      </p:pic>
      <p:pic>
        <p:nvPicPr>
          <p:cNvPr id="28" name="Image 27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D76C11CA-63DD-49F1-A3C6-55EEAFFCB5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1" y="1438660"/>
            <a:ext cx="720000" cy="720000"/>
          </a:xfrm>
          <a:prstGeom prst="rect">
            <a:avLst/>
          </a:prstGeom>
        </p:spPr>
      </p:pic>
      <p:pic>
        <p:nvPicPr>
          <p:cNvPr id="29" name="Image 28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48E9EBDE-B6C0-4FAA-A21B-BE38C3876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78599" y="5013261"/>
            <a:ext cx="720000" cy="720000"/>
          </a:xfrm>
          <a:prstGeom prst="rect">
            <a:avLst/>
          </a:prstGeom>
        </p:spPr>
      </p:pic>
      <p:pic>
        <p:nvPicPr>
          <p:cNvPr id="31" name="Graphique 30" descr="Groupe de personnes">
            <a:extLst>
              <a:ext uri="{FF2B5EF4-FFF2-40B4-BE49-F238E27FC236}">
                <a16:creationId xmlns:a16="http://schemas.microsoft.com/office/drawing/2014/main" id="{A75F4705-81D3-4AC3-90F6-2AB3F5F8EC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73768" y="4474354"/>
            <a:ext cx="825072" cy="825072"/>
          </a:xfrm>
          <a:prstGeom prst="rect">
            <a:avLst/>
          </a:prstGeom>
        </p:spPr>
      </p:pic>
      <p:pic>
        <p:nvPicPr>
          <p:cNvPr id="33" name="Graphique 32" descr="Profil femelle">
            <a:extLst>
              <a:ext uri="{FF2B5EF4-FFF2-40B4-BE49-F238E27FC236}">
                <a16:creationId xmlns:a16="http://schemas.microsoft.com/office/drawing/2014/main" id="{5E1226B4-FB2C-4ACD-95F9-E338F397FD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046" y="1131509"/>
            <a:ext cx="828000" cy="828000"/>
          </a:xfrm>
          <a:prstGeom prst="rect">
            <a:avLst/>
          </a:prstGeom>
        </p:spPr>
      </p:pic>
      <p:pic>
        <p:nvPicPr>
          <p:cNvPr id="35" name="Graphique 34" descr="Profil mâle">
            <a:extLst>
              <a:ext uri="{FF2B5EF4-FFF2-40B4-BE49-F238E27FC236}">
                <a16:creationId xmlns:a16="http://schemas.microsoft.com/office/drawing/2014/main" id="{AAC72C6A-CB57-4160-BF65-4DE72E5D2B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6661" y="2659588"/>
            <a:ext cx="828000" cy="828000"/>
          </a:xfrm>
          <a:prstGeom prst="rect">
            <a:avLst/>
          </a:prstGeom>
        </p:spPr>
      </p:pic>
      <p:pic>
        <p:nvPicPr>
          <p:cNvPr id="37" name="Graphique 36" descr="Sexe">
            <a:extLst>
              <a:ext uri="{FF2B5EF4-FFF2-40B4-BE49-F238E27FC236}">
                <a16:creationId xmlns:a16="http://schemas.microsoft.com/office/drawing/2014/main" id="{FE3D9EDD-0A0A-4B22-AC7F-B948B4C558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16230" y="2011189"/>
            <a:ext cx="776264" cy="77626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5922C13-DEE8-4905-97CE-24C60CDC31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09961" y="1595252"/>
            <a:ext cx="693235" cy="6192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0CD0969-310B-492C-BB33-5FF5F194F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72" y="2052388"/>
            <a:ext cx="637964" cy="6192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AB9B4FA-000F-4290-B39D-54E8E181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353" y="5013261"/>
            <a:ext cx="638098" cy="61933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EFBDC4F5-7144-4C5D-8A5D-4FDC650D3E02}"/>
              </a:ext>
            </a:extLst>
          </p:cNvPr>
          <p:cNvSpPr txBox="1"/>
          <p:nvPr/>
        </p:nvSpPr>
        <p:spPr>
          <a:xfrm>
            <a:off x="1667844" y="6275742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>
                <a:latin typeface="+mn-lt"/>
              </a:rPr>
              <a:t>Nettoyage renforcé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FCF1B04-215B-4022-87B4-6DD27C929BCB}"/>
              </a:ext>
            </a:extLst>
          </p:cNvPr>
          <p:cNvSpPr txBox="1"/>
          <p:nvPr/>
        </p:nvSpPr>
        <p:spPr>
          <a:xfrm>
            <a:off x="9553227" y="614726"/>
            <a:ext cx="175586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Affichage consignes</a:t>
            </a:r>
          </a:p>
          <a:p>
            <a:pPr algn="ctr"/>
            <a:r>
              <a:rPr lang="fr-FR" sz="1200" dirty="0"/>
              <a:t>sanitaires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42FBF3E-B9A5-4F28-9FEC-A2A929664C5A}"/>
              </a:ext>
            </a:extLst>
          </p:cNvPr>
          <p:cNvSpPr txBox="1"/>
          <p:nvPr/>
        </p:nvSpPr>
        <p:spPr>
          <a:xfrm>
            <a:off x="10167539" y="5873396"/>
            <a:ext cx="151830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Rappel distanciation</a:t>
            </a:r>
          </a:p>
          <a:p>
            <a:pPr algn="ctr"/>
            <a:r>
              <a:rPr lang="fr-FR" sz="1200" dirty="0"/>
              <a:t>Comptage par zone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239A4DC-069C-44A4-919F-18BF0FE41797}"/>
              </a:ext>
            </a:extLst>
          </p:cNvPr>
          <p:cNvSpPr txBox="1"/>
          <p:nvPr/>
        </p:nvSpPr>
        <p:spPr>
          <a:xfrm>
            <a:off x="6588681" y="5874373"/>
            <a:ext cx="151830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Affichage jauge maximale par salle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A447331-733F-42D5-ADA3-A5C1DE1C94D7}"/>
              </a:ext>
            </a:extLst>
          </p:cNvPr>
          <p:cNvSpPr txBox="1"/>
          <p:nvPr/>
        </p:nvSpPr>
        <p:spPr>
          <a:xfrm>
            <a:off x="6444018" y="614726"/>
            <a:ext cx="1518305" cy="969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Signalétique directionnelle</a:t>
            </a:r>
          </a:p>
          <a:p>
            <a:pPr algn="ctr"/>
            <a:endParaRPr lang="fr-FR" sz="800" dirty="0"/>
          </a:p>
          <a:p>
            <a:pPr algn="ctr"/>
            <a:r>
              <a:rPr lang="fr-FR" sz="1200" dirty="0"/>
              <a:t>Communication audio/digitale</a:t>
            </a:r>
          </a:p>
        </p:txBody>
      </p:sp>
      <p:pic>
        <p:nvPicPr>
          <p:cNvPr id="21" name="Image 2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EBBF7C6-EF38-4F6B-AE90-35553523A12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50" y="1605930"/>
            <a:ext cx="859075" cy="25200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51ACB7D8-3F4F-4AC9-9716-76C74471CD7E}"/>
              </a:ext>
            </a:extLst>
          </p:cNvPr>
          <p:cNvSpPr txBox="1"/>
          <p:nvPr/>
        </p:nvSpPr>
        <p:spPr>
          <a:xfrm>
            <a:off x="3095780" y="614726"/>
            <a:ext cx="240666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Affichage des gestes-barrières</a:t>
            </a:r>
          </a:p>
          <a:p>
            <a:pPr algn="ctr"/>
            <a:r>
              <a:rPr lang="fr-FR" sz="1200" dirty="0"/>
              <a:t>Recommandation port du masque</a:t>
            </a:r>
          </a:p>
          <a:p>
            <a:pPr algn="ctr"/>
            <a:r>
              <a:rPr lang="fr-FR" sz="1200" dirty="0"/>
              <a:t>Mise à disposition de masque si oubli du participant</a:t>
            </a:r>
          </a:p>
        </p:txBody>
      </p:sp>
      <p:pic>
        <p:nvPicPr>
          <p:cNvPr id="59" name="Graphique 58" descr="Chronomètre 25%">
            <a:extLst>
              <a:ext uri="{FF2B5EF4-FFF2-40B4-BE49-F238E27FC236}">
                <a16:creationId xmlns:a16="http://schemas.microsoft.com/office/drawing/2014/main" id="{430DFF77-DCF2-41BD-8DDD-2A9E25FA0F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687747" y="3918122"/>
            <a:ext cx="578302" cy="57830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A6003E2D-0BB2-4126-AC46-84536420042C}"/>
              </a:ext>
            </a:extLst>
          </p:cNvPr>
          <p:cNvSpPr/>
          <p:nvPr/>
        </p:nvSpPr>
        <p:spPr>
          <a:xfrm>
            <a:off x="1798012" y="4259276"/>
            <a:ext cx="5196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PARCOURS VISITEUR </a:t>
            </a:r>
            <a:endParaRPr lang="fr-F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Graphique 67" descr="Podcasting">
            <a:extLst>
              <a:ext uri="{FF2B5EF4-FFF2-40B4-BE49-F238E27FC236}">
                <a16:creationId xmlns:a16="http://schemas.microsoft.com/office/drawing/2014/main" id="{5C0CC7DE-0EDA-437F-B035-B51D40131B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46064" y="2085374"/>
            <a:ext cx="691507" cy="691507"/>
          </a:xfrm>
          <a:prstGeom prst="rect">
            <a:avLst/>
          </a:prstGeom>
        </p:spPr>
      </p:pic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53C883EB-10A6-4D14-9218-F48A2A27FE76}"/>
              </a:ext>
            </a:extLst>
          </p:cNvPr>
          <p:cNvCxnSpPr>
            <a:cxnSpLocks/>
          </p:cNvCxnSpPr>
          <p:nvPr/>
        </p:nvCxnSpPr>
        <p:spPr>
          <a:xfrm>
            <a:off x="7217993" y="1569861"/>
            <a:ext cx="0" cy="466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5DEBF6D-9AF8-4CC0-8622-58DB101314CB}"/>
              </a:ext>
            </a:extLst>
          </p:cNvPr>
          <p:cNvSpPr txBox="1"/>
          <p:nvPr/>
        </p:nvSpPr>
        <p:spPr>
          <a:xfrm>
            <a:off x="684232" y="614726"/>
            <a:ext cx="1518305" cy="4154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Portes dédiées</a:t>
            </a:r>
          </a:p>
          <a:p>
            <a:pPr algn="ctr"/>
            <a:r>
              <a:rPr lang="fr-FR" sz="1050" dirty="0"/>
              <a:t>Flux entrants et sortants</a:t>
            </a:r>
          </a:p>
        </p:txBody>
      </p:sp>
      <p:pic>
        <p:nvPicPr>
          <p:cNvPr id="56" name="Image 5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6B24ABC5-E22C-4610-9EDE-A1FE39B86B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7" y="1975638"/>
            <a:ext cx="667946" cy="667946"/>
          </a:xfrm>
          <a:prstGeom prst="rect">
            <a:avLst/>
          </a:prstGeom>
        </p:spPr>
      </p:pic>
      <p:pic>
        <p:nvPicPr>
          <p:cNvPr id="61" name="Image 6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715832FF-E694-4DE8-9DA1-0ED45A924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99" y="2825526"/>
            <a:ext cx="767418" cy="767418"/>
          </a:xfrm>
          <a:prstGeom prst="rect">
            <a:avLst/>
          </a:prstGeom>
        </p:spPr>
      </p:pic>
      <p:pic>
        <p:nvPicPr>
          <p:cNvPr id="62" name="Image 61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2838B419-31DC-46DC-980F-237323F6F6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5" y="2484981"/>
            <a:ext cx="720000" cy="720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BD80BD7-EFD8-4E32-BDBB-13FD2377E9A9}"/>
              </a:ext>
            </a:extLst>
          </p:cNvPr>
          <p:cNvSpPr/>
          <p:nvPr/>
        </p:nvSpPr>
        <p:spPr>
          <a:xfrm>
            <a:off x="3198107" y="1749027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8B6ABC4-F27E-4B80-B5D7-15C88CF6EF26}"/>
              </a:ext>
            </a:extLst>
          </p:cNvPr>
          <p:cNvSpPr/>
          <p:nvPr/>
        </p:nvSpPr>
        <p:spPr>
          <a:xfrm>
            <a:off x="9589337" y="4524439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C7562AD-4610-4F01-8B1E-507D22B3D7FA}"/>
              </a:ext>
            </a:extLst>
          </p:cNvPr>
          <p:cNvSpPr/>
          <p:nvPr/>
        </p:nvSpPr>
        <p:spPr>
          <a:xfrm>
            <a:off x="11516523" y="4446768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CC8A7111-EE9B-4084-858E-E06038D9F2BD}"/>
              </a:ext>
            </a:extLst>
          </p:cNvPr>
          <p:cNvSpPr/>
          <p:nvPr/>
        </p:nvSpPr>
        <p:spPr>
          <a:xfrm>
            <a:off x="7062334" y="4519903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9031BB-4D9B-4786-9FD9-4CE6A8B62936}"/>
              </a:ext>
            </a:extLst>
          </p:cNvPr>
          <p:cNvSpPr txBox="1"/>
          <p:nvPr/>
        </p:nvSpPr>
        <p:spPr>
          <a:xfrm>
            <a:off x="1667844" y="5946176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a typeface="Verdana" panose="020B0604030504040204" pitchFamily="34" charset="0"/>
              </a:rPr>
              <a:t>Point de mise à disposition de gel </a:t>
            </a:r>
            <a:r>
              <a:rPr lang="fr-FR" sz="1000" dirty="0" err="1">
                <a:ea typeface="Verdana" panose="020B0604030504040204" pitchFamily="34" charset="0"/>
              </a:rPr>
              <a:t>hydro-alcoolique</a:t>
            </a:r>
            <a:endParaRPr lang="fr-FR" sz="1000" dirty="0">
              <a:ea typeface="Verdana" panose="020B0604030504040204" pitchFamily="34" charset="0"/>
            </a:endParaRPr>
          </a:p>
        </p:txBody>
      </p:sp>
      <p:pic>
        <p:nvPicPr>
          <p:cNvPr id="72" name="Image 71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49FECD3-6090-4AF4-BB8D-13713400F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07" y="3094108"/>
            <a:ext cx="708032" cy="708032"/>
          </a:xfrm>
          <a:prstGeom prst="rect">
            <a:avLst/>
          </a:prstGeom>
        </p:spPr>
      </p:pic>
      <p:pic>
        <p:nvPicPr>
          <p:cNvPr id="53" name="Image 5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86A379-C05B-42F5-A0FB-966F3FDCF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90" y="2490793"/>
            <a:ext cx="720000" cy="720000"/>
          </a:xfrm>
          <a:prstGeom prst="rect">
            <a:avLst/>
          </a:prstGeom>
        </p:spPr>
      </p:pic>
      <p:pic>
        <p:nvPicPr>
          <p:cNvPr id="58" name="Image 5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EE27902-610D-46C5-A1D4-90AFD48A439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0" y="5038219"/>
            <a:ext cx="720000" cy="720000"/>
          </a:xfrm>
          <a:prstGeom prst="rect">
            <a:avLst/>
          </a:prstGeom>
        </p:spPr>
      </p:pic>
      <p:pic>
        <p:nvPicPr>
          <p:cNvPr id="66" name="Image 6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113589-676D-40CA-96CA-886A7055926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39" y="4027614"/>
            <a:ext cx="720000" cy="72000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63CCD1C-3FD6-45F1-9E23-F8A79ED737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68" y="5443260"/>
            <a:ext cx="2700000" cy="269099"/>
          </a:xfrm>
          <a:prstGeom prst="rect">
            <a:avLst/>
          </a:prstGeom>
        </p:spPr>
      </p:pic>
      <p:pic>
        <p:nvPicPr>
          <p:cNvPr id="78" name="Image 7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957167A-EB0D-4633-9CB3-D905BCAF4DD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2" y="3441801"/>
            <a:ext cx="720000" cy="720000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B790C29C-B0FE-48FC-92ED-D81482BE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66" y="6152632"/>
            <a:ext cx="468000" cy="454235"/>
          </a:xfrm>
          <a:prstGeom prst="rect">
            <a:avLst/>
          </a:prstGeom>
        </p:spPr>
      </p:pic>
      <p:pic>
        <p:nvPicPr>
          <p:cNvPr id="80" name="Image 79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43FC2FD5-F79D-4C26-A953-645DCFCC4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228">
            <a:off x="9230452" y="2779789"/>
            <a:ext cx="504000" cy="504000"/>
          </a:xfrm>
          <a:prstGeom prst="rect">
            <a:avLst/>
          </a:prstGeom>
        </p:spPr>
      </p:pic>
      <p:sp>
        <p:nvSpPr>
          <p:cNvPr id="70" name="Ellipse 69">
            <a:extLst>
              <a:ext uri="{FF2B5EF4-FFF2-40B4-BE49-F238E27FC236}">
                <a16:creationId xmlns:a16="http://schemas.microsoft.com/office/drawing/2014/main" id="{2D93A265-06C6-480A-82C4-24374D822A94}"/>
              </a:ext>
            </a:extLst>
          </p:cNvPr>
          <p:cNvSpPr/>
          <p:nvPr/>
        </p:nvSpPr>
        <p:spPr>
          <a:xfrm>
            <a:off x="1381459" y="5952609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4AF603E-1C2A-4130-AFF1-DC28FBF9E75A}"/>
              </a:ext>
            </a:extLst>
          </p:cNvPr>
          <p:cNvSpPr/>
          <p:nvPr/>
        </p:nvSpPr>
        <p:spPr>
          <a:xfrm>
            <a:off x="6233362" y="5692468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D633C593-AB7A-48BB-8A56-4904806A1C1E}"/>
              </a:ext>
            </a:extLst>
          </p:cNvPr>
          <p:cNvSpPr/>
          <p:nvPr/>
        </p:nvSpPr>
        <p:spPr>
          <a:xfrm>
            <a:off x="10137550" y="1452117"/>
            <a:ext cx="241961" cy="214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5" name="Image 84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0DC38CFE-CCE1-4096-8123-4A14A8618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77" y="2818222"/>
            <a:ext cx="767418" cy="767418"/>
          </a:xfrm>
          <a:prstGeom prst="rect">
            <a:avLst/>
          </a:prstGeom>
        </p:spPr>
      </p:pic>
      <p:pic>
        <p:nvPicPr>
          <p:cNvPr id="86" name="Image 85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3B70FCC8-B25B-4B4B-8949-8971F5983E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942">
            <a:off x="8938788" y="2291252"/>
            <a:ext cx="504000" cy="504000"/>
          </a:xfrm>
          <a:prstGeom prst="rect">
            <a:avLst/>
          </a:prstGeom>
        </p:spPr>
      </p:pic>
      <p:pic>
        <p:nvPicPr>
          <p:cNvPr id="88" name="Image 87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03D6E89E-46E7-4171-A0F0-48F5814E8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0480">
            <a:off x="8949411" y="4250982"/>
            <a:ext cx="504000" cy="504000"/>
          </a:xfrm>
          <a:prstGeom prst="rect">
            <a:avLst/>
          </a:prstGeom>
        </p:spPr>
      </p:pic>
      <p:pic>
        <p:nvPicPr>
          <p:cNvPr id="89" name="Image 88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D7AF7B3C-7A36-4A60-9E96-F9995837F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194">
            <a:off x="9394148" y="3889154"/>
            <a:ext cx="504000" cy="504000"/>
          </a:xfrm>
          <a:prstGeom prst="rect">
            <a:avLst/>
          </a:prstGeom>
        </p:spPr>
      </p:pic>
      <p:pic>
        <p:nvPicPr>
          <p:cNvPr id="90" name="Image 89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45F0A52E-62C0-4E52-95B5-FC9D7742E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5246" y="4017645"/>
            <a:ext cx="504000" cy="504000"/>
          </a:xfrm>
          <a:prstGeom prst="rect">
            <a:avLst/>
          </a:prstGeom>
        </p:spPr>
      </p:pic>
      <p:pic>
        <p:nvPicPr>
          <p:cNvPr id="91" name="Image 90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F838F4C4-C842-4402-A089-7965E13405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736">
            <a:off x="7220608" y="4007276"/>
            <a:ext cx="504000" cy="504000"/>
          </a:xfrm>
          <a:prstGeom prst="rect">
            <a:avLst/>
          </a:prstGeom>
        </p:spPr>
      </p:pic>
      <p:pic>
        <p:nvPicPr>
          <p:cNvPr id="92" name="Image 91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D1C1DE78-0CB2-4FEB-A77E-98E1211A88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3420" y="4944941"/>
            <a:ext cx="767418" cy="76741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414FC05-D986-4BCA-857D-9817326362D5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C06B094-CF3D-4C96-8FD9-59902EF8F669}"/>
              </a:ext>
            </a:extLst>
          </p:cNvPr>
          <p:cNvSpPr/>
          <p:nvPr/>
        </p:nvSpPr>
        <p:spPr>
          <a:xfrm rot="5400000">
            <a:off x="6021254" y="69502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DAE399-B9EC-4123-872E-6BE5E0247B41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77A76DB5-2E71-4E8B-A66C-DF41311145EE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95987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5CF5A1FE-6A3E-4938-95AD-C7479373AAB6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DB9DE6-03A6-4761-B069-99C9CEAFEF93}"/>
              </a:ext>
            </a:extLst>
          </p:cNvPr>
          <p:cNvSpPr/>
          <p:nvPr/>
        </p:nvSpPr>
        <p:spPr>
          <a:xfrm rot="16200000">
            <a:off x="-373795" y="2385500"/>
            <a:ext cx="2885765" cy="243651"/>
          </a:xfrm>
          <a:prstGeom prst="rect">
            <a:avLst/>
          </a:prstGeom>
          <a:solidFill>
            <a:srgbClr val="F08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CONTRÔLE PASS SANITAIRE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08C352-5B03-40B3-BAD9-696A5000199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73725" y="2678260"/>
            <a:ext cx="1615133" cy="3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8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AF5D9BE-77F0-42F6-B393-645EDBED8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b="10558"/>
          <a:stretch/>
        </p:blipFill>
        <p:spPr>
          <a:xfrm>
            <a:off x="5607839" y="208315"/>
            <a:ext cx="3639418" cy="66496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AA175ED-E152-4EC6-9714-94AB217D9E1B}"/>
              </a:ext>
            </a:extLst>
          </p:cNvPr>
          <p:cNvSpPr/>
          <p:nvPr/>
        </p:nvSpPr>
        <p:spPr>
          <a:xfrm>
            <a:off x="5688861" y="833551"/>
            <a:ext cx="6228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ZOOM SUR</a:t>
            </a: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LA RESTAURATION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D9EFC8-CEE6-4A95-8D25-90A5BBC3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614" y="3375962"/>
            <a:ext cx="11486148" cy="400110"/>
          </a:xfrm>
        </p:spPr>
        <p:txBody>
          <a:bodyPr/>
          <a:lstStyle/>
          <a:p>
            <a:pPr algn="l">
              <a:lnSpc>
                <a:spcPts val="47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fr-FR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MESURES</a:t>
            </a:r>
            <a:br>
              <a:rPr lang="fr-FR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fr-FR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RENFORCEES</a:t>
            </a:r>
            <a:br>
              <a:rPr lang="fr-FR" sz="4400" b="0" cap="all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fr-FR" sz="4400" b="0" cap="all" spc="-150" dirty="0">
                <a:solidFill>
                  <a:srgbClr val="F08230"/>
                </a:solidFill>
                <a:latin typeface="+mn-lt"/>
              </a:rPr>
              <a:t>DURANT VOS</a:t>
            </a:r>
            <a:br>
              <a:rPr lang="fr-FR" sz="4400" b="0" cap="all" spc="-150" dirty="0">
                <a:solidFill>
                  <a:srgbClr val="F08230"/>
                </a:solidFill>
                <a:latin typeface="+mn-lt"/>
              </a:rPr>
            </a:br>
            <a:r>
              <a:rPr lang="fr-FR" sz="4400" b="0" cap="all" spc="-150" dirty="0">
                <a:solidFill>
                  <a:srgbClr val="F08230"/>
                </a:solidFill>
                <a:latin typeface="+mn-lt"/>
              </a:rPr>
              <a:t>EVENEMENTS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BD2EE-A886-4A97-BE14-BE444BA07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7419" y="1892127"/>
            <a:ext cx="6212927" cy="4168321"/>
          </a:xfrm>
          <a:ln w="6350"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Adaptation de nos offres de restauration :  commande en ligne, queue virtuelle, lunch-boxes à emporter, etc.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Réorganisation de nos salles de restauration  : espacement des tables, (limitation à 6 personnes par table à date en France), agrandissement de la zone si possible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Paiement sans contact privilégié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Pour nos équipes et nos prestataires, nouveaux process de production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suppression des crudités (hors fruits et légumes)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remise en température à minima à 70°C en surface</a:t>
            </a:r>
            <a:br>
              <a:rPr lang="fr-FR" sz="1600" dirty="0">
                <a:latin typeface="+mn-lt"/>
                <a:ea typeface="+mn-ea"/>
                <a:cs typeface="+mn-cs"/>
              </a:rPr>
            </a:br>
            <a:r>
              <a:rPr lang="fr-FR" sz="1600" dirty="0">
                <a:latin typeface="+mn-lt"/>
                <a:ea typeface="+mn-ea"/>
                <a:cs typeface="+mn-cs"/>
              </a:rPr>
              <a:t>(T° de destruction du virus)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03FC5-3862-43BB-8701-85213F38186B}"/>
              </a:ext>
            </a:extLst>
          </p:cNvPr>
          <p:cNvSpPr/>
          <p:nvPr/>
        </p:nvSpPr>
        <p:spPr>
          <a:xfrm>
            <a:off x="-879" y="-10631"/>
            <a:ext cx="24365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7CFBE-3DC8-49C7-8D73-7955EC04789A}"/>
              </a:ext>
            </a:extLst>
          </p:cNvPr>
          <p:cNvSpPr/>
          <p:nvPr/>
        </p:nvSpPr>
        <p:spPr>
          <a:xfrm rot="5400000">
            <a:off x="6021254" y="695029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66FE2-4132-469C-ABB5-E7A566C08A19}"/>
              </a:ext>
            </a:extLst>
          </p:cNvPr>
          <p:cNvSpPr/>
          <p:nvPr/>
        </p:nvSpPr>
        <p:spPr>
          <a:xfrm>
            <a:off x="11948350" y="0"/>
            <a:ext cx="243650" cy="686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2208AB-72D4-4017-9FF0-DDBFB9AA69D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481654" y="5959873"/>
            <a:ext cx="459275" cy="460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E987CD-5F60-4C5C-B4B4-E8E1F5817F4B}"/>
              </a:ext>
            </a:extLst>
          </p:cNvPr>
          <p:cNvSpPr/>
          <p:nvPr/>
        </p:nvSpPr>
        <p:spPr>
          <a:xfrm rot="5400000">
            <a:off x="5935841" y="-5946472"/>
            <a:ext cx="234907" cy="12106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3" name="Image 12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5A49352D-0F58-4AF7-A608-D57E585B5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4" y="693164"/>
            <a:ext cx="2409541" cy="2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00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7DDC46BC24049A78C8F76A1F2ADE5" ma:contentTypeVersion="11" ma:contentTypeDescription="Crée un document." ma:contentTypeScope="" ma:versionID="790a3eccb64ffc16f42f86b645e45678">
  <xsd:schema xmlns:xsd="http://www.w3.org/2001/XMLSchema" xmlns:xs="http://www.w3.org/2001/XMLSchema" xmlns:p="http://schemas.microsoft.com/office/2006/metadata/properties" xmlns:ns3="ffd71254-7b30-447a-b505-846868eba448" xmlns:ns4="5cfd92e6-c115-46f9-ae89-6d7a4dcf2d3b" targetNamespace="http://schemas.microsoft.com/office/2006/metadata/properties" ma:root="true" ma:fieldsID="3539fdaa16dfc559b2335ac3261a4889" ns3:_="" ns4:_="">
    <xsd:import namespace="ffd71254-7b30-447a-b505-846868eba448"/>
    <xsd:import namespace="5cfd92e6-c115-46f9-ae89-6d7a4dcf2d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71254-7b30-447a-b505-846868eba4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d92e6-c115-46f9-ae89-6d7a4dcf2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32764-0AA0-4BBF-8BDB-908AB2DCB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71254-7b30-447a-b505-846868eba448"/>
    <ds:schemaRef ds:uri="5cfd92e6-c115-46f9-ae89-6d7a4dcf2d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6EAE6-05FE-412F-8D4B-DC802D1F36F7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5cfd92e6-c115-46f9-ae89-6d7a4dcf2d3b"/>
    <ds:schemaRef ds:uri="ffd71254-7b30-447a-b505-846868eba448"/>
  </ds:schemaRefs>
</ds:datastoreItem>
</file>

<file path=customXml/itemProps3.xml><?xml version="1.0" encoding="utf-8"?>
<ds:datastoreItem xmlns:ds="http://schemas.openxmlformats.org/officeDocument/2006/customXml" ds:itemID="{6454322E-CDE7-46A5-8D7D-7C8DE456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1405</Words>
  <Application>Microsoft Office PowerPoint</Application>
  <PresentationFormat>Grand écran</PresentationFormat>
  <Paragraphs>156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Georgia</vt:lpstr>
      <vt:lpstr>Verdana</vt:lpstr>
      <vt:lpstr>Wingdings</vt:lpstr>
      <vt:lpstr>Thème Office</vt:lpstr>
      <vt:lpstr>Présentation PowerPoint</vt:lpstr>
      <vt:lpstr>Bringing People Together Again</vt:lpstr>
      <vt:lpstr>1 – Mise en adequation de nos sites </vt:lpstr>
      <vt:lpstr>1 – Mise en adequation de nos sites </vt:lpstr>
      <vt:lpstr>1 – Mise en adequation de nos sites </vt:lpstr>
      <vt:lpstr>2. MESURES RENFORCEES DURANT VOS EVENEMENTS</vt:lpstr>
      <vt:lpstr>FOCUS PASS SANITAIRE</vt:lpstr>
      <vt:lpstr>Présentation PowerPoint</vt:lpstr>
      <vt:lpstr>2. MESURES RENFORCEES DURANT VOS EVENEMENTS</vt:lpstr>
      <vt:lpstr>Présentation PowerPoint</vt:lpstr>
      <vt:lpstr>Présentation PowerPoint</vt:lpstr>
      <vt:lpstr>Présentation PowerPoint</vt:lpstr>
      <vt:lpstr>Bringing People Together Again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CHELIM</dc:creator>
  <cp:lastModifiedBy>Aurelie CHELIM</cp:lastModifiedBy>
  <cp:revision>63</cp:revision>
  <cp:lastPrinted>2021-05-26T09:39:14Z</cp:lastPrinted>
  <dcterms:created xsi:type="dcterms:W3CDTF">2020-05-25T08:14:48Z</dcterms:created>
  <dcterms:modified xsi:type="dcterms:W3CDTF">2021-06-02T16:36:53Z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0x0101002137DDC46BC24049A78C8F76A1F2ADE5</vt:lpwstr>
  </property>
</Properties>
</file>